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8" r:id="rId3"/>
    <p:sldId id="260" r:id="rId4"/>
    <p:sldId id="292" r:id="rId5"/>
    <p:sldId id="293" r:id="rId6"/>
    <p:sldId id="294" r:id="rId7"/>
    <p:sldId id="259" r:id="rId8"/>
    <p:sldId id="261" r:id="rId9"/>
    <p:sldId id="295" r:id="rId10"/>
    <p:sldId id="262" r:id="rId11"/>
    <p:sldId id="296" r:id="rId12"/>
    <p:sldId id="263" r:id="rId13"/>
    <p:sldId id="266" r:id="rId14"/>
    <p:sldId id="267" r:id="rId15"/>
    <p:sldId id="264" r:id="rId16"/>
    <p:sldId id="265" r:id="rId17"/>
    <p:sldId id="268" r:id="rId18"/>
    <p:sldId id="269" r:id="rId19"/>
    <p:sldId id="270" r:id="rId20"/>
    <p:sldId id="271" r:id="rId21"/>
    <p:sldId id="272" r:id="rId22"/>
    <p:sldId id="273" r:id="rId23"/>
    <p:sldId id="274" r:id="rId24"/>
    <p:sldId id="275" r:id="rId25"/>
    <p:sldId id="276" r:id="rId26"/>
    <p:sldId id="277" r:id="rId27"/>
    <p:sldId id="279" r:id="rId28"/>
    <p:sldId id="298" r:id="rId29"/>
    <p:sldId id="280" r:id="rId30"/>
    <p:sldId id="281" r:id="rId31"/>
    <p:sldId id="297" r:id="rId32"/>
    <p:sldId id="282" r:id="rId33"/>
    <p:sldId id="306" r:id="rId34"/>
    <p:sldId id="283" r:id="rId35"/>
    <p:sldId id="310" r:id="rId36"/>
    <p:sldId id="299" r:id="rId37"/>
    <p:sldId id="284" r:id="rId38"/>
    <p:sldId id="285" r:id="rId39"/>
    <p:sldId id="286" r:id="rId40"/>
    <p:sldId id="311" r:id="rId41"/>
    <p:sldId id="288" r:id="rId42"/>
    <p:sldId id="289" r:id="rId43"/>
    <p:sldId id="307" r:id="rId44"/>
    <p:sldId id="308" r:id="rId45"/>
    <p:sldId id="309" r:id="rId46"/>
    <p:sldId id="302" r:id="rId47"/>
    <p:sldId id="304" r:id="rId48"/>
    <p:sldId id="305" r:id="rId4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7" d="100"/>
          <a:sy n="67" d="100"/>
        </p:scale>
        <p:origin x="-33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61BEF0D-F0BB-DE4B-95CE-6DB70DBA9567}" type="datetimeFigureOut">
              <a:rPr lang="en-US" smtClean="0"/>
              <a:pPr/>
              <a:t>10/12/2015</a:t>
            </a:fld>
            <a:endParaRPr lang="en-US" dirty="0"/>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en-US" dirty="0"/>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6321" y="6012656"/>
            <a:ext cx="1087679" cy="687387"/>
          </a:xfrm>
          <a:prstGeom prst="rect">
            <a:avLst/>
          </a:prstGeom>
        </p:spPr>
      </p:pic>
    </p:spTree>
    <p:extLst>
      <p:ext uri="{BB962C8B-B14F-4D97-AF65-F5344CB8AC3E}">
        <p14:creationId xmlns:p14="http://schemas.microsoft.com/office/powerpoint/2010/main" val="28780900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3272870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a:prstGeom prst="rect">
            <a:avLst/>
          </a:prstGeom>
        </p:spPr>
        <p:txBody>
          <a:bodyPr/>
          <a:lstStyle/>
          <a:p>
            <a:fld id="{89628CAF-D137-40DD-BD01-9442D29057D2}"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4650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3827832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89628CAF-D137-40DD-BD01-9442D29057D2}"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7770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1446105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787782"/>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1148849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787782"/>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318314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96537" y="624110"/>
            <a:ext cx="10408076"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1092200" y="2133600"/>
            <a:ext cx="10412412" cy="3777622"/>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pic>
        <p:nvPicPr>
          <p:cNvPr id="9" name="Immagin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2200" y="6038056"/>
            <a:ext cx="1087679" cy="687387"/>
          </a:xfrm>
          <a:prstGeom prst="rect">
            <a:avLst/>
          </a:prstGeom>
        </p:spPr>
      </p:pic>
      <p:pic>
        <p:nvPicPr>
          <p:cNvPr id="7" name="Immagin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90930" y="5976027"/>
            <a:ext cx="2113682" cy="811444"/>
          </a:xfrm>
          <a:prstGeom prst="rect">
            <a:avLst/>
          </a:prstGeom>
        </p:spPr>
      </p:pic>
    </p:spTree>
    <p:extLst>
      <p:ext uri="{BB962C8B-B14F-4D97-AF65-F5344CB8AC3E}">
        <p14:creationId xmlns:p14="http://schemas.microsoft.com/office/powerpoint/2010/main" val="21824244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5" name="Footer Placeholder 4"/>
          <p:cNvSpPr>
            <a:spLocks noGrp="1"/>
          </p:cNvSpPr>
          <p:nvPr>
            <p:ph type="ftr" sz="quarter" idx="11"/>
          </p:nvPr>
        </p:nvSpPr>
        <p:spPr>
          <a:xfrm>
            <a:off x="2589212" y="6135808"/>
            <a:ext cx="7619999" cy="365125"/>
          </a:xfrm>
          <a:prstGeom prst="rect">
            <a:avLst/>
          </a:prstGeom>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268040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194082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8" name="Footer Placeholder 7"/>
          <p:cNvSpPr>
            <a:spLocks noGrp="1"/>
          </p:cNvSpPr>
          <p:nvPr>
            <p:ph type="ftr" sz="quarter" idx="11"/>
          </p:nvPr>
        </p:nvSpPr>
        <p:spPr>
          <a:xfrm>
            <a:off x="2589212" y="6135808"/>
            <a:ext cx="7619999" cy="365125"/>
          </a:xfrm>
          <a:prstGeom prst="rect">
            <a:avLst/>
          </a:prstGeom>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396906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4" name="Footer Placeholder 3"/>
          <p:cNvSpPr>
            <a:spLocks noGrp="1"/>
          </p:cNvSpPr>
          <p:nvPr>
            <p:ph type="ftr" sz="quarter" idx="11"/>
          </p:nvPr>
        </p:nvSpPr>
        <p:spPr>
          <a:xfrm>
            <a:off x="2589212" y="6135808"/>
            <a:ext cx="7619999" cy="365125"/>
          </a:xfrm>
          <a:prstGeom prst="rect">
            <a:avLst/>
          </a:prstGeom>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a:xfrm>
            <a:off x="531812" y="787782"/>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51431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3" name="Footer Placeholder 2"/>
          <p:cNvSpPr>
            <a:spLocks noGrp="1"/>
          </p:cNvSpPr>
          <p:nvPr>
            <p:ph type="ftr" sz="quarter" idx="11"/>
          </p:nvPr>
        </p:nvSpPr>
        <p:spPr>
          <a:xfrm>
            <a:off x="2589212" y="6135808"/>
            <a:ext cx="7619999" cy="365125"/>
          </a:xfrm>
          <a:prstGeom prst="rect">
            <a:avLst/>
          </a:prstGeom>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a:xfrm>
            <a:off x="531812" y="787782"/>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310432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787782"/>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52711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10361612" y="6130437"/>
            <a:ext cx="1146283" cy="370396"/>
          </a:xfrm>
          <a:prstGeom prst="rect">
            <a:avLst/>
          </a:prstGeom>
        </p:spPr>
        <p:txBody>
          <a:bodyPr/>
          <a:lstStyle/>
          <a:p>
            <a:fld id="{B7BDBD83-A255-4AF5-B490-562FE6C0F11F}" type="datetimeFigureOut">
              <a:rPr lang="it-IT" smtClean="0"/>
              <a:t>12/10/2015</a:t>
            </a:fld>
            <a:endParaRPr lang="it-IT"/>
          </a:p>
        </p:txBody>
      </p:sp>
      <p:sp>
        <p:nvSpPr>
          <p:cNvPr id="6" name="Footer Placeholder 5"/>
          <p:cNvSpPr>
            <a:spLocks noGrp="1"/>
          </p:cNvSpPr>
          <p:nvPr>
            <p:ph type="ftr" sz="quarter" idx="11"/>
          </p:nvPr>
        </p:nvSpPr>
        <p:spPr>
          <a:xfrm>
            <a:off x="2589212" y="6135808"/>
            <a:ext cx="7619999" cy="365125"/>
          </a:xfrm>
          <a:prstGeom prst="rect">
            <a:avLst/>
          </a:prstGeom>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89628CAF-D137-40DD-BD01-9442D29057D2}" type="slidenum">
              <a:rPr lang="it-IT" smtClean="0"/>
              <a:t>‹N›</a:t>
            </a:fld>
            <a:endParaRPr lang="it-IT"/>
          </a:p>
        </p:txBody>
      </p:sp>
    </p:spTree>
    <p:extLst>
      <p:ext uri="{BB962C8B-B14F-4D97-AF65-F5344CB8AC3E}">
        <p14:creationId xmlns:p14="http://schemas.microsoft.com/office/powerpoint/2010/main" val="136827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dirty="0"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17714502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iming>
    <p:tnLst>
      <p:par>
        <p:cTn id="1" dur="indefinite" restart="never" nodeType="tmRoot"/>
      </p:par>
    </p:tnLst>
  </p:timing>
  <p:txStyles>
    <p:titleStyle>
      <a:lvl1pPr algn="l" defTabSz="457200" rtl="0" eaLnBrk="1" latinLnBrk="0" hangingPunct="1">
        <a:spcBef>
          <a:spcPct val="0"/>
        </a:spcBef>
        <a:buNone/>
        <a:defRPr sz="4000" b="1"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panose="05000000000000000000" pitchFamily="2" charset="2"/>
        <a:buChar char="§"/>
        <a:defRPr sz="2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panose="05000000000000000000" pitchFamily="2" charset="2"/>
        <a:buChar char="§"/>
        <a:defRPr sz="28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panose="05000000000000000000" pitchFamily="2" charset="2"/>
        <a:buChar char="§"/>
        <a:defRPr sz="2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panose="05000000000000000000" pitchFamily="2" charset="2"/>
        <a:buChar char="§"/>
        <a:defRPr sz="28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panose="05000000000000000000" pitchFamily="2" charset="2"/>
        <a:buChar char="§"/>
        <a:defRPr sz="28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600" dirty="0" smtClean="0"/>
              <a:t>Impianto multiservizio e regolamentazione simmetrica dell’accesso</a:t>
            </a:r>
            <a:endParaRPr lang="it-IT" sz="3600" dirty="0"/>
          </a:p>
        </p:txBody>
      </p:sp>
      <p:sp>
        <p:nvSpPr>
          <p:cNvPr id="3" name="Sottotitolo 2"/>
          <p:cNvSpPr>
            <a:spLocks noGrp="1"/>
          </p:cNvSpPr>
          <p:nvPr>
            <p:ph type="subTitle" idx="1"/>
          </p:nvPr>
        </p:nvSpPr>
        <p:spPr>
          <a:xfrm>
            <a:off x="2589213" y="5104925"/>
            <a:ext cx="8915399" cy="1126283"/>
          </a:xfrm>
        </p:spPr>
        <p:txBody>
          <a:bodyPr>
            <a:normAutofit fontScale="47500" lnSpcReduction="20000"/>
          </a:bodyPr>
          <a:lstStyle/>
          <a:p>
            <a:r>
              <a:rPr lang="it-IT" b="1" dirty="0" smtClean="0"/>
              <a:t>Umberto </a:t>
            </a:r>
            <a:r>
              <a:rPr lang="it-IT" b="1" dirty="0" err="1" smtClean="0"/>
              <a:t>Iolli</a:t>
            </a:r>
            <a:endParaRPr lang="it-IT" b="1" dirty="0" smtClean="0"/>
          </a:p>
          <a:p>
            <a:r>
              <a:rPr lang="it-IT" dirty="0" smtClean="0"/>
              <a:t>Autorità per le Garanzie nelle Comunicazioni</a:t>
            </a:r>
          </a:p>
          <a:p>
            <a:r>
              <a:rPr lang="it-IT" dirty="0" smtClean="0"/>
              <a:t>Staff del Commissario Antonio </a:t>
            </a:r>
            <a:r>
              <a:rPr lang="it-IT" dirty="0" err="1" smtClean="0"/>
              <a:t>Preto</a:t>
            </a:r>
            <a:endParaRPr lang="it-IT" dirty="0" smtClean="0"/>
          </a:p>
          <a:p>
            <a:r>
              <a:rPr lang="it-IT" dirty="0" smtClean="0"/>
              <a:t>Bologna, 14 ottobre 2015</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213" y="390326"/>
            <a:ext cx="5199219" cy="1995985"/>
          </a:xfrm>
          <a:prstGeom prst="rect">
            <a:avLst/>
          </a:prstGeom>
        </p:spPr>
      </p:pic>
    </p:spTree>
    <p:extLst>
      <p:ext uri="{BB962C8B-B14F-4D97-AF65-F5344CB8AC3E}">
        <p14:creationId xmlns:p14="http://schemas.microsoft.com/office/powerpoint/2010/main" val="3362188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a:t>
            </a:r>
            <a:r>
              <a:rPr lang="it-IT" dirty="0"/>
              <a:t>Direttive europee ed il Codice </a:t>
            </a:r>
            <a:br>
              <a:rPr lang="it-IT" dirty="0"/>
            </a:br>
            <a:r>
              <a:rPr lang="it-IT" dirty="0"/>
              <a:t>delle comunicazioni elettroniche </a:t>
            </a:r>
          </a:p>
        </p:txBody>
      </p:sp>
      <p:sp>
        <p:nvSpPr>
          <p:cNvPr id="3" name="Segnaposto contenuto 2"/>
          <p:cNvSpPr>
            <a:spLocks noGrp="1"/>
          </p:cNvSpPr>
          <p:nvPr>
            <p:ph idx="1"/>
          </p:nvPr>
        </p:nvSpPr>
        <p:spPr/>
        <p:txBody>
          <a:bodyPr>
            <a:normAutofit fontScale="92500"/>
          </a:bodyPr>
          <a:lstStyle/>
          <a:p>
            <a:r>
              <a:rPr lang="it-IT" dirty="0"/>
              <a:t>l’art. 12 della Direttiva </a:t>
            </a:r>
            <a:r>
              <a:rPr lang="it-IT" dirty="0" smtClean="0"/>
              <a:t>Quadro conferisce </a:t>
            </a:r>
            <a:r>
              <a:rPr lang="it-IT" dirty="0"/>
              <a:t>alle Autorità di </a:t>
            </a:r>
            <a:r>
              <a:rPr lang="it-IT" dirty="0" smtClean="0"/>
              <a:t>regolamentazione </a:t>
            </a:r>
            <a:r>
              <a:rPr lang="it-IT" dirty="0"/>
              <a:t>il potere di imporre obblighi </a:t>
            </a:r>
            <a:r>
              <a:rPr lang="it-IT" dirty="0" smtClean="0"/>
              <a:t>simmetrici </a:t>
            </a:r>
            <a:r>
              <a:rPr lang="it-IT" dirty="0"/>
              <a:t>di condivisione delle </a:t>
            </a:r>
            <a:r>
              <a:rPr lang="it-IT" dirty="0" smtClean="0"/>
              <a:t>infrastrutture </a:t>
            </a:r>
            <a:r>
              <a:rPr lang="it-IT" dirty="0"/>
              <a:t>di rete e, in </a:t>
            </a:r>
            <a:r>
              <a:rPr lang="it-IT" dirty="0" smtClean="0"/>
              <a:t>particolare</a:t>
            </a:r>
            <a:r>
              <a:rPr lang="it-IT" dirty="0"/>
              <a:t>, la </a:t>
            </a:r>
            <a:r>
              <a:rPr lang="it-IT" b="1" u="sng" dirty="0"/>
              <a:t>condivisione del </a:t>
            </a:r>
            <a:r>
              <a:rPr lang="it-IT" b="1" u="sng" dirty="0" smtClean="0"/>
              <a:t>cablaggio </a:t>
            </a:r>
            <a:r>
              <a:rPr lang="it-IT" b="1" u="sng" dirty="0"/>
              <a:t>all’interno degli edifici</a:t>
            </a:r>
            <a:r>
              <a:rPr lang="it-IT" dirty="0" smtClean="0"/>
              <a:t>.</a:t>
            </a:r>
          </a:p>
          <a:p>
            <a:r>
              <a:rPr lang="it-IT" dirty="0" smtClean="0"/>
              <a:t>Destinatari di obblighi possono essere:</a:t>
            </a:r>
          </a:p>
          <a:p>
            <a:pPr lvl="1"/>
            <a:r>
              <a:rPr lang="it-IT" dirty="0" smtClean="0"/>
              <a:t>L’impresa </a:t>
            </a:r>
            <a:r>
              <a:rPr lang="it-IT" dirty="0"/>
              <a:t>che </a:t>
            </a:r>
            <a:r>
              <a:rPr lang="it-IT" dirty="0" smtClean="0"/>
              <a:t>fornisce </a:t>
            </a:r>
            <a:r>
              <a:rPr lang="it-IT" dirty="0"/>
              <a:t>reti di comunicazione </a:t>
            </a:r>
            <a:r>
              <a:rPr lang="it-IT" dirty="0" smtClean="0"/>
              <a:t>elettronica;</a:t>
            </a:r>
          </a:p>
          <a:p>
            <a:pPr lvl="1"/>
            <a:r>
              <a:rPr lang="it-IT" dirty="0" smtClean="0"/>
              <a:t>Il </a:t>
            </a:r>
            <a:r>
              <a:rPr lang="it-IT" b="1" dirty="0" smtClean="0"/>
              <a:t>proprietario del cablaggio.</a:t>
            </a:r>
          </a:p>
          <a:p>
            <a:pPr marL="342900" lvl="1" indent="-342900">
              <a:buClr>
                <a:srgbClr val="D34817"/>
              </a:buClr>
            </a:pPr>
            <a:r>
              <a:rPr lang="it-IT" dirty="0"/>
              <a:t>Pieno rispetto del principio di proporzionalità</a:t>
            </a:r>
          </a:p>
          <a:p>
            <a:pPr marL="457200" lvl="1" indent="0">
              <a:buNone/>
            </a:pPr>
            <a:endParaRPr lang="it-IT" dirty="0" smtClean="0"/>
          </a:p>
          <a:p>
            <a:pPr lvl="1"/>
            <a:endParaRPr lang="it-IT" dirty="0" smtClean="0"/>
          </a:p>
        </p:txBody>
      </p:sp>
    </p:spTree>
    <p:extLst>
      <p:ext uri="{BB962C8B-B14F-4D97-AF65-F5344CB8AC3E}">
        <p14:creationId xmlns:p14="http://schemas.microsoft.com/office/powerpoint/2010/main" val="1948033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p:txBody>
          <a:bodyPr/>
          <a:lstStyle/>
          <a:p>
            <a:r>
              <a:rPr lang="it-IT" dirty="0" smtClean="0"/>
              <a:t>Le esperienze europee</a:t>
            </a:r>
            <a:endParaRPr lang="it-IT" dirty="0"/>
          </a:p>
        </p:txBody>
      </p:sp>
      <p:sp>
        <p:nvSpPr>
          <p:cNvPr id="7" name="Sottotitolo 6"/>
          <p:cNvSpPr>
            <a:spLocks noGrp="1"/>
          </p:cNvSpPr>
          <p:nvPr>
            <p:ph type="subTitle" idx="1"/>
          </p:nvPr>
        </p:nvSpPr>
        <p:spPr/>
        <p:txBody>
          <a:bodyPr/>
          <a:lstStyle/>
          <a:p>
            <a:endParaRPr lang="it-IT"/>
          </a:p>
        </p:txBody>
      </p:sp>
    </p:spTree>
    <p:extLst>
      <p:ext uri="{BB962C8B-B14F-4D97-AF65-F5344CB8AC3E}">
        <p14:creationId xmlns:p14="http://schemas.microsoft.com/office/powerpoint/2010/main" val="2724993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Francia</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Legge </a:t>
            </a:r>
            <a:r>
              <a:rPr lang="it-IT" dirty="0"/>
              <a:t>n. </a:t>
            </a:r>
            <a:r>
              <a:rPr lang="it-IT" dirty="0" smtClean="0"/>
              <a:t>776/08 e tre decreti attuativi: </a:t>
            </a:r>
          </a:p>
          <a:p>
            <a:pPr lvl="1"/>
            <a:r>
              <a:rPr lang="it-IT" dirty="0" smtClean="0"/>
              <a:t>l’installazione </a:t>
            </a:r>
            <a:r>
              <a:rPr lang="it-IT" dirty="0"/>
              <a:t>delle reti in fibra ottica </a:t>
            </a:r>
            <a:r>
              <a:rPr lang="it-IT" dirty="0" smtClean="0"/>
              <a:t>all’interno </a:t>
            </a:r>
            <a:r>
              <a:rPr lang="it-IT" dirty="0"/>
              <a:t>degli edifici di nuova </a:t>
            </a:r>
            <a:r>
              <a:rPr lang="it-IT" dirty="0" smtClean="0"/>
              <a:t>costruzione;</a:t>
            </a:r>
          </a:p>
          <a:p>
            <a:pPr lvl="1"/>
            <a:r>
              <a:rPr lang="it-IT" dirty="0" smtClean="0"/>
              <a:t>l’imposizione </a:t>
            </a:r>
            <a:r>
              <a:rPr lang="it-IT" dirty="0"/>
              <a:t>in capo al </a:t>
            </a:r>
            <a:r>
              <a:rPr lang="it-IT" dirty="0" smtClean="0"/>
              <a:t>soggetto </a:t>
            </a:r>
            <a:r>
              <a:rPr lang="it-IT" dirty="0"/>
              <a:t>che cabla </a:t>
            </a:r>
            <a:r>
              <a:rPr lang="it-IT" dirty="0" smtClean="0"/>
              <a:t>per </a:t>
            </a:r>
            <a:r>
              <a:rPr lang="it-IT" dirty="0"/>
              <a:t>primo l’edificio (c.d. “operatore di immobile</a:t>
            </a:r>
            <a:r>
              <a:rPr lang="it-IT" dirty="0" smtClean="0"/>
              <a:t>”)di </a:t>
            </a:r>
            <a:r>
              <a:rPr lang="it-IT" dirty="0"/>
              <a:t>un obbligo di </a:t>
            </a:r>
            <a:r>
              <a:rPr lang="it-IT" b="1" dirty="0"/>
              <a:t>condivisione del </a:t>
            </a:r>
            <a:r>
              <a:rPr lang="it-IT" b="1" dirty="0" smtClean="0"/>
              <a:t>segmento </a:t>
            </a:r>
            <a:r>
              <a:rPr lang="it-IT" b="1" dirty="0"/>
              <a:t>di terminazione </a:t>
            </a:r>
            <a:r>
              <a:rPr lang="it-IT" dirty="0"/>
              <a:t>a condizioni </a:t>
            </a:r>
            <a:r>
              <a:rPr lang="it-IT" dirty="0" smtClean="0"/>
              <a:t>economiche </a:t>
            </a:r>
            <a:r>
              <a:rPr lang="it-IT" dirty="0"/>
              <a:t>e tecniche </a:t>
            </a:r>
            <a:r>
              <a:rPr lang="it-IT" b="1" dirty="0"/>
              <a:t>ragionevoli, </a:t>
            </a:r>
            <a:r>
              <a:rPr lang="it-IT" b="1" dirty="0" smtClean="0"/>
              <a:t>trasparenti e non </a:t>
            </a:r>
            <a:r>
              <a:rPr lang="it-IT" b="1" dirty="0"/>
              <a:t>discriminatorie</a:t>
            </a:r>
            <a:r>
              <a:rPr lang="it-IT" dirty="0"/>
              <a:t>, al c.d. “punto di </a:t>
            </a:r>
            <a:r>
              <a:rPr lang="it-IT" dirty="0" err="1" smtClean="0"/>
              <a:t>mutualizzazione</a:t>
            </a:r>
            <a:r>
              <a:rPr lang="it-IT" dirty="0"/>
              <a:t>” situato fuori dalla proprietà </a:t>
            </a:r>
            <a:r>
              <a:rPr lang="it-IT" dirty="0" smtClean="0"/>
              <a:t>privata</a:t>
            </a:r>
            <a:r>
              <a:rPr lang="it-IT" dirty="0"/>
              <a:t>, salvo nei casi in cui sia </a:t>
            </a:r>
            <a:r>
              <a:rPr lang="it-IT" dirty="0" smtClean="0"/>
              <a:t>diversamente </a:t>
            </a:r>
            <a:r>
              <a:rPr lang="it-IT" dirty="0"/>
              <a:t>previsto da ARCEP</a:t>
            </a:r>
            <a:r>
              <a:rPr lang="it-IT" dirty="0" smtClean="0"/>
              <a:t>.</a:t>
            </a:r>
          </a:p>
          <a:p>
            <a:pPr lvl="1"/>
            <a:endParaRPr lang="it-IT" dirty="0"/>
          </a:p>
        </p:txBody>
      </p:sp>
    </p:spTree>
    <p:extLst>
      <p:ext uri="{BB962C8B-B14F-4D97-AF65-F5344CB8AC3E}">
        <p14:creationId xmlns:p14="http://schemas.microsoft.com/office/powerpoint/2010/main" val="3025603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Operatore d’immobile</a:t>
            </a:r>
            <a:endParaRPr lang="it-IT" dirty="0"/>
          </a:p>
        </p:txBody>
      </p:sp>
      <p:sp>
        <p:nvSpPr>
          <p:cNvPr id="3" name="Segnaposto contenuto 2"/>
          <p:cNvSpPr>
            <a:spLocks noGrp="1"/>
          </p:cNvSpPr>
          <p:nvPr>
            <p:ph idx="1"/>
          </p:nvPr>
        </p:nvSpPr>
        <p:spPr/>
        <p:txBody>
          <a:bodyPr>
            <a:normAutofit fontScale="92500" lnSpcReduction="20000"/>
          </a:bodyPr>
          <a:lstStyle/>
          <a:p>
            <a:r>
              <a:rPr lang="it-IT" dirty="0"/>
              <a:t>I</a:t>
            </a:r>
            <a:r>
              <a:rPr lang="it-IT" dirty="0" smtClean="0"/>
              <a:t>l </a:t>
            </a:r>
            <a:r>
              <a:rPr lang="it-IT" dirty="0"/>
              <a:t>soggetto che ha posato o prevede di posare la fibra all’interno </a:t>
            </a:r>
            <a:r>
              <a:rPr lang="it-IT" dirty="0" smtClean="0"/>
              <a:t>degli </a:t>
            </a:r>
            <a:r>
              <a:rPr lang="it-IT" dirty="0"/>
              <a:t>edifici (non ci si riferisce solamente ad operatori di telecomunicazioni, ma a qualunque altro soggetto </a:t>
            </a:r>
            <a:r>
              <a:rPr lang="it-IT" dirty="0" smtClean="0"/>
              <a:t>che </a:t>
            </a:r>
            <a:r>
              <a:rPr lang="it-IT" dirty="0"/>
              <a:t>ha il </a:t>
            </a:r>
            <a:r>
              <a:rPr lang="it-IT" b="1" dirty="0"/>
              <a:t>controllo dell’accesso al segmento terminale della rete di accesso</a:t>
            </a:r>
            <a:r>
              <a:rPr lang="it-IT" dirty="0" smtClean="0"/>
              <a:t>).</a:t>
            </a:r>
          </a:p>
          <a:p>
            <a:r>
              <a:rPr lang="it-IT" dirty="0" smtClean="0"/>
              <a:t>L’operatore </a:t>
            </a:r>
            <a:r>
              <a:rPr lang="it-IT" dirty="0"/>
              <a:t>di immobile è </a:t>
            </a:r>
            <a:r>
              <a:rPr lang="it-IT" b="1" dirty="0" smtClean="0"/>
              <a:t>responsabile</a:t>
            </a:r>
            <a:r>
              <a:rPr lang="it-IT" dirty="0" smtClean="0"/>
              <a:t> </a:t>
            </a:r>
            <a:r>
              <a:rPr lang="it-IT" dirty="0"/>
              <a:t>unico nei confronti del proprietario dell’immobile con cui stipula un accordo impegnandosi </a:t>
            </a:r>
            <a:r>
              <a:rPr lang="it-IT" dirty="0" smtClean="0"/>
              <a:t>ad </a:t>
            </a:r>
            <a:r>
              <a:rPr lang="it-IT" dirty="0"/>
              <a:t>installare e gestire le linee in fibra ottica che consentono agli utilizzatori finali di avere accesso ai servizi </a:t>
            </a:r>
            <a:r>
              <a:rPr lang="it-IT" dirty="0" smtClean="0"/>
              <a:t>a </a:t>
            </a:r>
            <a:r>
              <a:rPr lang="it-IT" dirty="0"/>
              <a:t>banda ultra larga all’interno del </a:t>
            </a:r>
            <a:r>
              <a:rPr lang="it-IT" dirty="0" smtClean="0"/>
              <a:t>palazzo.</a:t>
            </a:r>
            <a:endParaRPr lang="it-IT" dirty="0"/>
          </a:p>
        </p:txBody>
      </p:sp>
    </p:spTree>
    <p:extLst>
      <p:ext uri="{BB962C8B-B14F-4D97-AF65-F5344CB8AC3E}">
        <p14:creationId xmlns:p14="http://schemas.microsoft.com/office/powerpoint/2010/main" val="148610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Localizzazione del punto di accesso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Aree densamente popolate</a:t>
            </a:r>
          </a:p>
          <a:p>
            <a:pPr lvl="1"/>
            <a:r>
              <a:rPr lang="it-IT" dirty="0" smtClean="0"/>
              <a:t>I punto </a:t>
            </a:r>
            <a:r>
              <a:rPr lang="it-IT" dirty="0"/>
              <a:t>di </a:t>
            </a:r>
            <a:r>
              <a:rPr lang="it-IT" dirty="0" smtClean="0"/>
              <a:t>accesso devono essere localizzati </a:t>
            </a:r>
            <a:r>
              <a:rPr lang="it-IT" b="1" dirty="0"/>
              <a:t>al di fuori della proprietà privata</a:t>
            </a:r>
            <a:r>
              <a:rPr lang="it-IT" dirty="0"/>
              <a:t>. </a:t>
            </a:r>
            <a:r>
              <a:rPr lang="it-IT" dirty="0" smtClean="0"/>
              <a:t>Tuttavia </a:t>
            </a:r>
            <a:r>
              <a:rPr lang="it-IT" dirty="0"/>
              <a:t>esso può essere localizzato all’interno del palazzo (dunque entro i limiti della </a:t>
            </a:r>
            <a:r>
              <a:rPr lang="it-IT" dirty="0" smtClean="0"/>
              <a:t>proprietà </a:t>
            </a:r>
            <a:r>
              <a:rPr lang="it-IT" dirty="0"/>
              <a:t>privata) se quest’ultimo si compone almeno di 12 appartamenti o è servito </a:t>
            </a:r>
            <a:r>
              <a:rPr lang="it-IT" dirty="0" smtClean="0"/>
              <a:t>da una rete fognaria cui è possibile ottenere accesso.</a:t>
            </a:r>
          </a:p>
          <a:p>
            <a:r>
              <a:rPr lang="it-IT" dirty="0" smtClean="0"/>
              <a:t>Arre non densamente popolate</a:t>
            </a:r>
          </a:p>
          <a:p>
            <a:pPr lvl="1"/>
            <a:r>
              <a:rPr lang="it-IT" dirty="0" smtClean="0"/>
              <a:t>I </a:t>
            </a:r>
            <a:r>
              <a:rPr lang="it-IT" dirty="0"/>
              <a:t>punti di accesso </a:t>
            </a:r>
            <a:r>
              <a:rPr lang="it-IT" dirty="0" smtClean="0"/>
              <a:t>(</a:t>
            </a:r>
            <a:r>
              <a:rPr lang="it-IT" dirty="0"/>
              <a:t>situati sempre </a:t>
            </a:r>
            <a:r>
              <a:rPr lang="it-IT" b="1" dirty="0"/>
              <a:t>al di fuori della proprietà privata</a:t>
            </a:r>
            <a:r>
              <a:rPr lang="it-IT" dirty="0"/>
              <a:t>) devono essere localizzati nelle </a:t>
            </a:r>
            <a:r>
              <a:rPr lang="it-IT" dirty="0" smtClean="0"/>
              <a:t>immediate </a:t>
            </a:r>
            <a:r>
              <a:rPr lang="it-IT" dirty="0"/>
              <a:t>vicinanze della rete di </a:t>
            </a:r>
            <a:r>
              <a:rPr lang="it-IT" dirty="0" smtClean="0"/>
              <a:t>trasporto di </a:t>
            </a:r>
            <a:r>
              <a:rPr lang="it-IT" dirty="0"/>
              <a:t>France Telecom o di una </a:t>
            </a:r>
            <a:r>
              <a:rPr lang="it-IT" dirty="0" smtClean="0"/>
              <a:t>infrastruttura alternativa </a:t>
            </a:r>
            <a:r>
              <a:rPr lang="it-IT" dirty="0"/>
              <a:t>equivalente</a:t>
            </a:r>
          </a:p>
        </p:txBody>
      </p:sp>
    </p:spTree>
    <p:extLst>
      <p:ext uri="{BB962C8B-B14F-4D97-AF65-F5344CB8AC3E}">
        <p14:creationId xmlns:p14="http://schemas.microsoft.com/office/powerpoint/2010/main" val="3836188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prezzi de servizi accesso</a:t>
            </a:r>
            <a:endParaRPr lang="it-IT" dirty="0"/>
          </a:p>
        </p:txBody>
      </p:sp>
      <p:sp>
        <p:nvSpPr>
          <p:cNvPr id="3" name="Segnaposto contenuto 2"/>
          <p:cNvSpPr>
            <a:spLocks noGrp="1"/>
          </p:cNvSpPr>
          <p:nvPr>
            <p:ph idx="1"/>
          </p:nvPr>
        </p:nvSpPr>
        <p:spPr/>
        <p:txBody>
          <a:bodyPr/>
          <a:lstStyle/>
          <a:p>
            <a:pPr lvl="1"/>
            <a:r>
              <a:rPr lang="it-IT" dirty="0" smtClean="0"/>
              <a:t>I </a:t>
            </a:r>
            <a:r>
              <a:rPr lang="it-IT" dirty="0"/>
              <a:t>prezzi del servizio devono essere </a:t>
            </a:r>
            <a:r>
              <a:rPr lang="it-IT" b="1" dirty="0"/>
              <a:t>fissati dagli operatori di immobile</a:t>
            </a:r>
            <a:r>
              <a:rPr lang="it-IT" dirty="0"/>
              <a:t> in base ai principi di </a:t>
            </a:r>
            <a:r>
              <a:rPr lang="it-IT" b="1" dirty="0"/>
              <a:t>ragionevolezza</a:t>
            </a:r>
            <a:r>
              <a:rPr lang="it-IT" dirty="0"/>
              <a:t>, </a:t>
            </a:r>
            <a:r>
              <a:rPr lang="it-IT" b="1" dirty="0"/>
              <a:t>non discriminazione</a:t>
            </a:r>
            <a:r>
              <a:rPr lang="it-IT" dirty="0"/>
              <a:t>, </a:t>
            </a:r>
            <a:r>
              <a:rPr lang="it-IT" b="1" dirty="0"/>
              <a:t>obiettività</a:t>
            </a:r>
            <a:r>
              <a:rPr lang="it-IT" dirty="0"/>
              <a:t>, </a:t>
            </a:r>
            <a:r>
              <a:rPr lang="it-IT" b="1" dirty="0"/>
              <a:t>pertinenza</a:t>
            </a:r>
            <a:r>
              <a:rPr lang="it-IT" dirty="0"/>
              <a:t> ed </a:t>
            </a:r>
            <a:r>
              <a:rPr lang="it-IT" b="1" dirty="0"/>
              <a:t>efficienza</a:t>
            </a:r>
            <a:r>
              <a:rPr lang="it-IT" dirty="0"/>
              <a:t> </a:t>
            </a:r>
            <a:r>
              <a:rPr lang="it-IT" dirty="0" smtClean="0"/>
              <a:t>dell’investimento.</a:t>
            </a:r>
          </a:p>
          <a:p>
            <a:pPr lvl="1"/>
            <a:r>
              <a:rPr lang="it-IT" dirty="0" smtClean="0"/>
              <a:t>Un </a:t>
            </a:r>
            <a:r>
              <a:rPr lang="it-IT" b="1" dirty="0" err="1"/>
              <a:t>risk</a:t>
            </a:r>
            <a:r>
              <a:rPr lang="it-IT" b="1" dirty="0"/>
              <a:t> premium </a:t>
            </a:r>
            <a:r>
              <a:rPr lang="it-IT" dirty="0"/>
              <a:t>è riconosciuto all’operatore di palazzo solo nel caso in cui altri operatori richiedano la linea successivamente al cablaggio dell’immobile</a:t>
            </a:r>
            <a:r>
              <a:rPr lang="it-IT" dirty="0" smtClean="0"/>
              <a:t>.</a:t>
            </a:r>
            <a:endParaRPr lang="it-IT" dirty="0"/>
          </a:p>
          <a:p>
            <a:endParaRPr lang="it-IT" dirty="0"/>
          </a:p>
        </p:txBody>
      </p:sp>
    </p:spTree>
    <p:extLst>
      <p:ext uri="{BB962C8B-B14F-4D97-AF65-F5344CB8AC3E}">
        <p14:creationId xmlns:p14="http://schemas.microsoft.com/office/powerpoint/2010/main" val="2380198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Spagna</a:t>
            </a:r>
            <a:endParaRPr lang="it-IT" dirty="0"/>
          </a:p>
        </p:txBody>
      </p:sp>
      <p:sp>
        <p:nvSpPr>
          <p:cNvPr id="3" name="Segnaposto contenuto 2"/>
          <p:cNvSpPr>
            <a:spLocks noGrp="1"/>
          </p:cNvSpPr>
          <p:nvPr>
            <p:ph idx="1"/>
          </p:nvPr>
        </p:nvSpPr>
        <p:spPr/>
        <p:txBody>
          <a:bodyPr>
            <a:normAutofit fontScale="85000" lnSpcReduction="10000"/>
          </a:bodyPr>
          <a:lstStyle/>
          <a:p>
            <a:r>
              <a:rPr lang="it-IT" dirty="0" err="1" smtClean="0"/>
              <a:t>ll</a:t>
            </a:r>
            <a:r>
              <a:rPr lang="it-IT" dirty="0" smtClean="0"/>
              <a:t> </a:t>
            </a:r>
            <a:r>
              <a:rPr lang="it-IT" dirty="0"/>
              <a:t>primo </a:t>
            </a:r>
            <a:r>
              <a:rPr lang="it-IT" b="1" dirty="0"/>
              <a:t>operatore che cabla l’edificio </a:t>
            </a:r>
            <a:r>
              <a:rPr lang="it-IT" dirty="0" smtClean="0"/>
              <a:t>deve dare </a:t>
            </a:r>
            <a:r>
              <a:rPr lang="it-IT" dirty="0"/>
              <a:t>seguito a ragionevoli richieste di </a:t>
            </a:r>
            <a:r>
              <a:rPr lang="it-IT" dirty="0" smtClean="0"/>
              <a:t>accesso </a:t>
            </a:r>
            <a:r>
              <a:rPr lang="it-IT" dirty="0"/>
              <a:t>da parte di </a:t>
            </a:r>
            <a:r>
              <a:rPr lang="it-IT" dirty="0" smtClean="0"/>
              <a:t>terzi</a:t>
            </a:r>
          </a:p>
          <a:p>
            <a:r>
              <a:rPr lang="it-IT" dirty="0" smtClean="0"/>
              <a:t>Punto </a:t>
            </a:r>
            <a:r>
              <a:rPr lang="it-IT" dirty="0"/>
              <a:t>di accesso </a:t>
            </a:r>
            <a:r>
              <a:rPr lang="it-IT" dirty="0" smtClean="0"/>
              <a:t>un “</a:t>
            </a:r>
            <a:r>
              <a:rPr lang="it-IT" dirty="0"/>
              <a:t>terminal box” ubicato all’interno </a:t>
            </a:r>
            <a:r>
              <a:rPr lang="it-IT" dirty="0" smtClean="0"/>
              <a:t>o all’esterno </a:t>
            </a:r>
            <a:r>
              <a:rPr lang="it-IT" dirty="0"/>
              <a:t>dell’edificio (nel caso in cui la densità della popolazione induce a creare un </a:t>
            </a:r>
            <a:r>
              <a:rPr lang="it-IT" dirty="0" smtClean="0"/>
              <a:t>terminal </a:t>
            </a:r>
            <a:r>
              <a:rPr lang="it-IT" dirty="0"/>
              <a:t>box di dimensioni sufficienti per servire più case al fine di rispettare i criteri di </a:t>
            </a:r>
            <a:r>
              <a:rPr lang="it-IT" dirty="0" smtClean="0"/>
              <a:t>efficienza </a:t>
            </a:r>
            <a:r>
              <a:rPr lang="it-IT" dirty="0"/>
              <a:t>e economicità)</a:t>
            </a:r>
            <a:endParaRPr lang="it-IT" dirty="0" smtClean="0"/>
          </a:p>
          <a:p>
            <a:r>
              <a:rPr lang="it-IT" dirty="0"/>
              <a:t>L’operatore deve </a:t>
            </a:r>
            <a:r>
              <a:rPr lang="it-IT" dirty="0" smtClean="0"/>
              <a:t>fornire </a:t>
            </a:r>
            <a:r>
              <a:rPr lang="it-IT" dirty="0"/>
              <a:t>sufficienti informazioni ai terzi </a:t>
            </a:r>
            <a:r>
              <a:rPr lang="it-IT" dirty="0" smtClean="0"/>
              <a:t>interessati </a:t>
            </a:r>
            <a:r>
              <a:rPr lang="it-IT" dirty="0"/>
              <a:t>per facilitare la pianificazione e l’evasione delle loro richieste e </a:t>
            </a:r>
            <a:r>
              <a:rPr lang="it-IT" b="1" dirty="0"/>
              <a:t>deve fornire i </a:t>
            </a:r>
            <a:r>
              <a:rPr lang="it-IT" b="1" dirty="0" smtClean="0"/>
              <a:t>servizi </a:t>
            </a:r>
            <a:r>
              <a:rPr lang="it-IT" b="1" dirty="0"/>
              <a:t>di accesso a prezzi ragionevoli</a:t>
            </a:r>
          </a:p>
        </p:txBody>
      </p:sp>
    </p:spTree>
    <p:extLst>
      <p:ext uri="{BB962C8B-B14F-4D97-AF65-F5344CB8AC3E}">
        <p14:creationId xmlns:p14="http://schemas.microsoft.com/office/powerpoint/2010/main" val="3315936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t>
            </a:r>
            <a:r>
              <a:rPr lang="it-IT" dirty="0" smtClean="0"/>
              <a:t>ortogallo</a:t>
            </a:r>
            <a:endParaRPr lang="it-IT" dirty="0"/>
          </a:p>
        </p:txBody>
      </p:sp>
      <p:sp>
        <p:nvSpPr>
          <p:cNvPr id="3" name="Segnaposto contenuto 2"/>
          <p:cNvSpPr>
            <a:spLocks noGrp="1"/>
          </p:cNvSpPr>
          <p:nvPr>
            <p:ph idx="1"/>
          </p:nvPr>
        </p:nvSpPr>
        <p:spPr/>
        <p:txBody>
          <a:bodyPr>
            <a:normAutofit/>
          </a:bodyPr>
          <a:lstStyle/>
          <a:p>
            <a:r>
              <a:rPr lang="it-IT" dirty="0"/>
              <a:t>l’obbligo di </a:t>
            </a:r>
            <a:r>
              <a:rPr lang="it-IT" b="1" dirty="0"/>
              <a:t>installazione </a:t>
            </a:r>
            <a:r>
              <a:rPr lang="it-IT" b="1" dirty="0" smtClean="0"/>
              <a:t>di </a:t>
            </a:r>
            <a:r>
              <a:rPr lang="it-IT" b="1" dirty="0"/>
              <a:t>fibre ottiche </a:t>
            </a:r>
            <a:r>
              <a:rPr lang="it-IT" dirty="0"/>
              <a:t>per la condivisione di infrastrutture nuove (o rinnovate) </a:t>
            </a:r>
            <a:r>
              <a:rPr lang="it-IT" b="1" dirty="0"/>
              <a:t>all’interno degli </a:t>
            </a:r>
            <a:r>
              <a:rPr lang="it-IT" b="1" dirty="0" smtClean="0"/>
              <a:t>edifici</a:t>
            </a:r>
            <a:r>
              <a:rPr lang="it-IT" dirty="0"/>
              <a:t>. </a:t>
            </a:r>
            <a:endParaRPr lang="it-IT" dirty="0" smtClean="0"/>
          </a:p>
          <a:p>
            <a:r>
              <a:rPr lang="it-IT" dirty="0"/>
              <a:t>I</a:t>
            </a:r>
            <a:r>
              <a:rPr lang="it-IT" dirty="0" smtClean="0"/>
              <a:t>l </a:t>
            </a:r>
            <a:r>
              <a:rPr lang="it-IT" dirty="0"/>
              <a:t>primo operatore che raggiunge o ha già raggiunto un edificio </a:t>
            </a:r>
            <a:r>
              <a:rPr lang="it-IT" dirty="0" smtClean="0"/>
              <a:t>esistente </a:t>
            </a:r>
            <a:r>
              <a:rPr lang="it-IT" dirty="0"/>
              <a:t>deve installare almeno due fibre per appartamento unitamente alle infrastrutture </a:t>
            </a:r>
            <a:r>
              <a:rPr lang="it-IT" dirty="0" smtClean="0"/>
              <a:t>accessorie </a:t>
            </a:r>
            <a:r>
              <a:rPr lang="it-IT" dirty="0"/>
              <a:t>da condividere con gli altri operatori (es. infrastruttura verticale)</a:t>
            </a:r>
          </a:p>
        </p:txBody>
      </p:sp>
    </p:spTree>
    <p:extLst>
      <p:ext uri="{BB962C8B-B14F-4D97-AF65-F5344CB8AC3E}">
        <p14:creationId xmlns:p14="http://schemas.microsoft.com/office/powerpoint/2010/main" val="92503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Consultazione pubblica</a:t>
            </a:r>
            <a:endParaRPr lang="it-IT" dirty="0"/>
          </a:p>
        </p:txBody>
      </p:sp>
      <p:sp>
        <p:nvSpPr>
          <p:cNvPr id="3" name="Segnaposto contenuto 2"/>
          <p:cNvSpPr>
            <a:spLocks noGrp="1"/>
          </p:cNvSpPr>
          <p:nvPr>
            <p:ph idx="1"/>
          </p:nvPr>
        </p:nvSpPr>
        <p:spPr/>
        <p:txBody>
          <a:bodyPr>
            <a:normAutofit/>
          </a:bodyPr>
          <a:lstStyle/>
          <a:p>
            <a:r>
              <a:rPr lang="it-IT" dirty="0"/>
              <a:t>R</a:t>
            </a:r>
            <a:r>
              <a:rPr lang="it-IT" dirty="0" smtClean="0"/>
              <a:t>ichieste </a:t>
            </a:r>
            <a:r>
              <a:rPr lang="it-IT" dirty="0"/>
              <a:t>di informazioni ai principali </a:t>
            </a:r>
            <a:r>
              <a:rPr lang="it-IT" dirty="0" smtClean="0"/>
              <a:t>operatori </a:t>
            </a:r>
            <a:r>
              <a:rPr lang="it-IT" dirty="0"/>
              <a:t>di </a:t>
            </a:r>
            <a:r>
              <a:rPr lang="it-IT" dirty="0" smtClean="0"/>
              <a:t>telecomunicazioni</a:t>
            </a:r>
          </a:p>
          <a:p>
            <a:r>
              <a:rPr lang="it-IT" dirty="0" smtClean="0"/>
              <a:t>Audizioni </a:t>
            </a:r>
            <a:r>
              <a:rPr lang="it-IT" dirty="0"/>
              <a:t>di carattere preliminare </a:t>
            </a:r>
            <a:r>
              <a:rPr lang="it-IT" dirty="0" smtClean="0"/>
              <a:t>con </a:t>
            </a:r>
            <a:r>
              <a:rPr lang="it-IT" dirty="0" err="1" smtClean="0"/>
              <a:t>Metroweb</a:t>
            </a:r>
            <a:r>
              <a:rPr lang="it-IT" dirty="0" smtClean="0"/>
              <a:t>, Wind, </a:t>
            </a:r>
            <a:r>
              <a:rPr lang="it-IT" dirty="0" err="1" smtClean="0"/>
              <a:t>Infracom</a:t>
            </a:r>
            <a:r>
              <a:rPr lang="it-IT" dirty="0" smtClean="0"/>
              <a:t> e con l’Associazione </a:t>
            </a:r>
            <a:r>
              <a:rPr lang="it-IT" dirty="0"/>
              <a:t>Italiana </a:t>
            </a:r>
            <a:r>
              <a:rPr lang="it-IT" dirty="0" smtClean="0"/>
              <a:t>Internet </a:t>
            </a:r>
            <a:r>
              <a:rPr lang="it-IT" dirty="0"/>
              <a:t>Provider (AIIP</a:t>
            </a:r>
            <a:r>
              <a:rPr lang="it-IT" dirty="0" smtClean="0"/>
              <a:t>)</a:t>
            </a:r>
          </a:p>
          <a:p>
            <a:r>
              <a:rPr lang="it-IT" dirty="0" smtClean="0"/>
              <a:t>Audizioni formali con tutti i principali operatori TLC</a:t>
            </a:r>
          </a:p>
          <a:p>
            <a:r>
              <a:rPr lang="it-IT" dirty="0" smtClean="0"/>
              <a:t>Contributi alla consultazione pubblica</a:t>
            </a:r>
            <a:endParaRPr lang="it-IT" dirty="0"/>
          </a:p>
          <a:p>
            <a:endParaRPr lang="it-IT" dirty="0"/>
          </a:p>
        </p:txBody>
      </p:sp>
    </p:spTree>
    <p:extLst>
      <p:ext uri="{BB962C8B-B14F-4D97-AF65-F5344CB8AC3E}">
        <p14:creationId xmlns:p14="http://schemas.microsoft.com/office/powerpoint/2010/main" val="696780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Focus del provvedimento</a:t>
            </a:r>
            <a:endParaRPr lang="it-IT" dirty="0"/>
          </a:p>
        </p:txBody>
      </p:sp>
      <p:sp>
        <p:nvSpPr>
          <p:cNvPr id="3" name="Segnaposto contenuto 2"/>
          <p:cNvSpPr>
            <a:spLocks noGrp="1"/>
          </p:cNvSpPr>
          <p:nvPr>
            <p:ph idx="1"/>
          </p:nvPr>
        </p:nvSpPr>
        <p:spPr/>
        <p:txBody>
          <a:bodyPr/>
          <a:lstStyle/>
          <a:p>
            <a:r>
              <a:rPr lang="it-IT" dirty="0"/>
              <a:t>accesso alle infrastrutture di rete più prossime al cliente finale, </a:t>
            </a:r>
            <a:r>
              <a:rPr lang="it-IT" dirty="0" smtClean="0"/>
              <a:t>quali:</a:t>
            </a:r>
          </a:p>
          <a:p>
            <a:pPr lvl="1"/>
            <a:r>
              <a:rPr lang="it-IT" dirty="0" smtClean="0"/>
              <a:t>il </a:t>
            </a:r>
            <a:r>
              <a:rPr lang="it-IT" dirty="0"/>
              <a:t>segmento di </a:t>
            </a:r>
            <a:r>
              <a:rPr lang="it-IT" dirty="0" smtClean="0"/>
              <a:t>terminazione</a:t>
            </a:r>
          </a:p>
          <a:p>
            <a:pPr lvl="1"/>
            <a:r>
              <a:rPr lang="it-IT" dirty="0" smtClean="0"/>
              <a:t>La tratta </a:t>
            </a:r>
            <a:r>
              <a:rPr lang="it-IT" dirty="0"/>
              <a:t>di adduzione, che sono o potranno essere realizzate </a:t>
            </a:r>
            <a:r>
              <a:rPr lang="it-IT" dirty="0" smtClean="0"/>
              <a:t>non </a:t>
            </a:r>
            <a:r>
              <a:rPr lang="it-IT" dirty="0"/>
              <a:t>solo da Telecom Italia ma anche dagli operatori </a:t>
            </a:r>
            <a:r>
              <a:rPr lang="it-IT" dirty="0" smtClean="0"/>
              <a:t>alternativi</a:t>
            </a:r>
            <a:endParaRPr lang="it-IT" dirty="0"/>
          </a:p>
        </p:txBody>
      </p:sp>
    </p:spTree>
    <p:extLst>
      <p:ext uri="{BB962C8B-B14F-4D97-AF65-F5344CB8AC3E}">
        <p14:creationId xmlns:p14="http://schemas.microsoft.com/office/powerpoint/2010/main" val="3598820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Sommario</a:t>
            </a:r>
          </a:p>
        </p:txBody>
      </p:sp>
      <p:sp>
        <p:nvSpPr>
          <p:cNvPr id="3" name="Segnaposto contenuto 2"/>
          <p:cNvSpPr>
            <a:spLocks noGrp="1"/>
          </p:cNvSpPr>
          <p:nvPr>
            <p:ph idx="1"/>
          </p:nvPr>
        </p:nvSpPr>
        <p:spPr/>
        <p:txBody>
          <a:bodyPr/>
          <a:lstStyle/>
          <a:p>
            <a:r>
              <a:rPr lang="it-IT" dirty="0"/>
              <a:t>Focus banda ultra larga In Italia e in Europa</a:t>
            </a:r>
          </a:p>
          <a:p>
            <a:r>
              <a:rPr lang="it-IT" dirty="0"/>
              <a:t>Regolamentazione simmetrica - </a:t>
            </a:r>
            <a:r>
              <a:rPr lang="it-IT" dirty="0" smtClean="0"/>
              <a:t>delibera </a:t>
            </a:r>
            <a:r>
              <a:rPr lang="it-IT" dirty="0"/>
              <a:t>n. 538/13/CONS</a:t>
            </a:r>
          </a:p>
          <a:p>
            <a:r>
              <a:rPr lang="it-IT" dirty="0"/>
              <a:t>La direttiva 61/2014</a:t>
            </a:r>
          </a:p>
          <a:p>
            <a:r>
              <a:rPr lang="it-IT" dirty="0"/>
              <a:t>Conclusioni</a:t>
            </a:r>
          </a:p>
          <a:p>
            <a:endParaRPr lang="it-IT" dirty="0"/>
          </a:p>
        </p:txBody>
      </p:sp>
    </p:spTree>
    <p:extLst>
      <p:ext uri="{BB962C8B-B14F-4D97-AF65-F5344CB8AC3E}">
        <p14:creationId xmlns:p14="http://schemas.microsoft.com/office/powerpoint/2010/main" val="2368848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Segmento di terminazione</a:t>
            </a:r>
            <a:endParaRPr lang="it-IT" dirty="0"/>
          </a:p>
        </p:txBody>
      </p:sp>
      <p:sp>
        <p:nvSpPr>
          <p:cNvPr id="3" name="Segnaposto contenuto 2"/>
          <p:cNvSpPr>
            <a:spLocks noGrp="1"/>
          </p:cNvSpPr>
          <p:nvPr>
            <p:ph idx="1"/>
          </p:nvPr>
        </p:nvSpPr>
        <p:spPr/>
        <p:txBody>
          <a:bodyPr>
            <a:normAutofit/>
          </a:bodyPr>
          <a:lstStyle/>
          <a:p>
            <a:r>
              <a:rPr lang="it-IT" dirty="0"/>
              <a:t>il segmento di una rete </a:t>
            </a:r>
            <a:r>
              <a:rPr lang="it-IT" dirty="0" smtClean="0"/>
              <a:t>NGA </a:t>
            </a:r>
            <a:r>
              <a:rPr lang="it-IT" dirty="0"/>
              <a:t>che collega la borchia localizzata all’interno dell’abitazione dell’utente finale </a:t>
            </a:r>
            <a:r>
              <a:rPr lang="it-IT" dirty="0" smtClean="0"/>
              <a:t>al primo </a:t>
            </a:r>
            <a:r>
              <a:rPr lang="it-IT" dirty="0"/>
              <a:t>punto di </a:t>
            </a:r>
            <a:r>
              <a:rPr lang="it-IT" dirty="0" smtClean="0"/>
              <a:t>distribuzione/concentrazione</a:t>
            </a:r>
          </a:p>
          <a:p>
            <a:r>
              <a:rPr lang="it-IT" dirty="0"/>
              <a:t>Tale segmento di terminazione </a:t>
            </a:r>
            <a:r>
              <a:rPr lang="it-IT" dirty="0" smtClean="0"/>
              <a:t>comprende il </a:t>
            </a:r>
            <a:r>
              <a:rPr lang="it-IT" dirty="0"/>
              <a:t>cablaggio verticale all’interno dell’edificio ed, eventualmente, il </a:t>
            </a:r>
            <a:r>
              <a:rPr lang="it-IT" dirty="0" smtClean="0"/>
              <a:t>cablaggio </a:t>
            </a:r>
            <a:r>
              <a:rPr lang="it-IT" dirty="0"/>
              <a:t>orizzontale </a:t>
            </a:r>
            <a:r>
              <a:rPr lang="it-IT" dirty="0" smtClean="0"/>
              <a:t>fino </a:t>
            </a:r>
            <a:r>
              <a:rPr lang="it-IT" dirty="0"/>
              <a:t>a un divisore ottico ubicato </a:t>
            </a:r>
            <a:r>
              <a:rPr lang="it-IT" dirty="0" smtClean="0"/>
              <a:t>all’interno </a:t>
            </a:r>
            <a:r>
              <a:rPr lang="it-IT" dirty="0"/>
              <a:t>dell’edificio </a:t>
            </a:r>
            <a:r>
              <a:rPr lang="it-IT" dirty="0" smtClean="0"/>
              <a:t>o in </a:t>
            </a:r>
            <a:r>
              <a:rPr lang="it-IT" dirty="0"/>
              <a:t>prossimità dello stesso, </a:t>
            </a:r>
            <a:r>
              <a:rPr lang="it-IT" dirty="0" smtClean="0"/>
              <a:t>posizionato </a:t>
            </a:r>
            <a:r>
              <a:rPr lang="it-IT" dirty="0"/>
              <a:t>su suolo pubblico o su suolo privato</a:t>
            </a:r>
          </a:p>
        </p:txBody>
      </p:sp>
    </p:spTree>
    <p:extLst>
      <p:ext uri="{BB962C8B-B14F-4D97-AF65-F5344CB8AC3E}">
        <p14:creationId xmlns:p14="http://schemas.microsoft.com/office/powerpoint/2010/main" val="1984224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Tratta di adduzione</a:t>
            </a:r>
            <a:endParaRPr lang="it-IT" dirty="0"/>
          </a:p>
        </p:txBody>
      </p:sp>
      <p:sp>
        <p:nvSpPr>
          <p:cNvPr id="3" name="Segnaposto contenuto 2"/>
          <p:cNvSpPr>
            <a:spLocks noGrp="1"/>
          </p:cNvSpPr>
          <p:nvPr>
            <p:ph idx="1"/>
          </p:nvPr>
        </p:nvSpPr>
        <p:spPr/>
        <p:txBody>
          <a:bodyPr/>
          <a:lstStyle/>
          <a:p>
            <a:r>
              <a:rPr lang="it-IT" dirty="0"/>
              <a:t>P</a:t>
            </a:r>
            <a:r>
              <a:rPr lang="it-IT" dirty="0" smtClean="0"/>
              <a:t>orzione </a:t>
            </a:r>
            <a:r>
              <a:rPr lang="it-IT" dirty="0"/>
              <a:t>di infrastruttura di posa che ospita i cavi di raccordo tra il primo pozzetto o </a:t>
            </a:r>
            <a:r>
              <a:rPr lang="it-IT" dirty="0" smtClean="0"/>
              <a:t>cameretta </a:t>
            </a:r>
            <a:r>
              <a:rPr lang="it-IT" dirty="0"/>
              <a:t>della rete di accesso ubicato/a su suolo pubblico in prossimità dell’edificio ed </a:t>
            </a:r>
            <a:r>
              <a:rPr lang="it-IT" dirty="0" smtClean="0"/>
              <a:t>il </a:t>
            </a:r>
            <a:r>
              <a:rPr lang="it-IT" dirty="0"/>
              <a:t>punto dove comincia il cablaggio verticale dell’edificio</a:t>
            </a:r>
          </a:p>
        </p:txBody>
      </p:sp>
    </p:spTree>
    <p:extLst>
      <p:ext uri="{BB962C8B-B14F-4D97-AF65-F5344CB8AC3E}">
        <p14:creationId xmlns:p14="http://schemas.microsoft.com/office/powerpoint/2010/main" val="11916961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Analisi del </a:t>
            </a:r>
            <a:r>
              <a:rPr lang="it-IT" dirty="0" err="1" smtClean="0"/>
              <a:t>bottleneck</a:t>
            </a:r>
            <a:r>
              <a:rPr lang="it-IT" dirty="0" smtClean="0"/>
              <a:t> (edifici già esistenti)</a:t>
            </a:r>
            <a:endParaRPr lang="it-IT" dirty="0"/>
          </a:p>
        </p:txBody>
      </p:sp>
      <p:sp>
        <p:nvSpPr>
          <p:cNvPr id="3" name="Segnaposto contenuto 2"/>
          <p:cNvSpPr>
            <a:spLocks noGrp="1"/>
          </p:cNvSpPr>
          <p:nvPr>
            <p:ph idx="1"/>
          </p:nvPr>
        </p:nvSpPr>
        <p:spPr/>
        <p:txBody>
          <a:bodyPr>
            <a:normAutofit/>
          </a:bodyPr>
          <a:lstStyle/>
          <a:p>
            <a:r>
              <a:rPr lang="it-IT" dirty="0"/>
              <a:t>gli operatori che intendono realizzare il </a:t>
            </a:r>
            <a:r>
              <a:rPr lang="it-IT" dirty="0" smtClean="0"/>
              <a:t>cablaggio di </a:t>
            </a:r>
            <a:r>
              <a:rPr lang="it-IT" dirty="0"/>
              <a:t>un edificio si trovano </a:t>
            </a:r>
            <a:r>
              <a:rPr lang="it-IT" dirty="0" smtClean="0"/>
              <a:t>ad affrontare </a:t>
            </a:r>
            <a:r>
              <a:rPr lang="it-IT" dirty="0"/>
              <a:t>una serie di </a:t>
            </a:r>
            <a:r>
              <a:rPr lang="it-IT" dirty="0" smtClean="0"/>
              <a:t>ostacoli dovuti</a:t>
            </a:r>
            <a:r>
              <a:rPr lang="it-IT" dirty="0"/>
              <a:t>, in particolare, alla </a:t>
            </a:r>
            <a:r>
              <a:rPr lang="it-IT" dirty="0" smtClean="0"/>
              <a:t>gestione</a:t>
            </a:r>
            <a:r>
              <a:rPr lang="it-IT" dirty="0"/>
              <a:t>, </a:t>
            </a:r>
            <a:r>
              <a:rPr lang="it-IT" b="1" u="sng" dirty="0"/>
              <a:t>soprattutto negli edifici già esistenti</a:t>
            </a:r>
            <a:r>
              <a:rPr lang="it-IT" dirty="0"/>
              <a:t>, di spazi ridotti per la posa di nuovi cavi e </a:t>
            </a:r>
            <a:r>
              <a:rPr lang="it-IT" dirty="0" smtClean="0"/>
              <a:t>la </a:t>
            </a:r>
            <a:r>
              <a:rPr lang="it-IT" dirty="0"/>
              <a:t>congestione delle canalizzazioni esistenti a causa della condivisione degli spazi con </a:t>
            </a:r>
            <a:r>
              <a:rPr lang="it-IT" dirty="0" smtClean="0"/>
              <a:t>cavi </a:t>
            </a:r>
            <a:r>
              <a:rPr lang="it-IT" dirty="0"/>
              <a:t>dedicati ad altri servizi</a:t>
            </a:r>
          </a:p>
        </p:txBody>
      </p:sp>
    </p:spTree>
    <p:extLst>
      <p:ext uri="{BB962C8B-B14F-4D97-AF65-F5344CB8AC3E}">
        <p14:creationId xmlns:p14="http://schemas.microsoft.com/office/powerpoint/2010/main" val="1091077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Analisi del </a:t>
            </a:r>
            <a:r>
              <a:rPr lang="it-IT" dirty="0" err="1"/>
              <a:t>bottleneck</a:t>
            </a:r>
            <a:r>
              <a:rPr lang="it-IT" dirty="0"/>
              <a:t> (edifici </a:t>
            </a:r>
            <a:r>
              <a:rPr lang="it-IT" dirty="0" smtClean="0"/>
              <a:t>di nuova costruzione)</a:t>
            </a:r>
            <a:endParaRPr lang="it-IT" dirty="0"/>
          </a:p>
        </p:txBody>
      </p:sp>
      <p:sp>
        <p:nvSpPr>
          <p:cNvPr id="3" name="Segnaposto contenuto 2"/>
          <p:cNvSpPr>
            <a:spLocks noGrp="1"/>
          </p:cNvSpPr>
          <p:nvPr>
            <p:ph idx="1"/>
          </p:nvPr>
        </p:nvSpPr>
        <p:spPr/>
        <p:txBody>
          <a:bodyPr>
            <a:normAutofit/>
          </a:bodyPr>
          <a:lstStyle/>
          <a:p>
            <a:r>
              <a:rPr lang="it-IT" dirty="0"/>
              <a:t>Nel caso di edifici di nuova costruzione, invece, i problemi </a:t>
            </a:r>
            <a:r>
              <a:rPr lang="it-IT" dirty="0" smtClean="0"/>
              <a:t>sopra </a:t>
            </a:r>
            <a:r>
              <a:rPr lang="it-IT" dirty="0"/>
              <a:t>evidenziati potrebbero essere </a:t>
            </a:r>
            <a:r>
              <a:rPr lang="it-IT" dirty="0" smtClean="0"/>
              <a:t>evitati a </a:t>
            </a:r>
            <a:r>
              <a:rPr lang="it-IT" dirty="0"/>
              <a:t>monte attraverso la predisposizione, nel </a:t>
            </a:r>
            <a:r>
              <a:rPr lang="it-IT" dirty="0" smtClean="0"/>
              <a:t>progetto </a:t>
            </a:r>
            <a:r>
              <a:rPr lang="it-IT" dirty="0"/>
              <a:t>dell’edificio, della cablatura dell’edificio e di un dimensionamento appropriato </a:t>
            </a:r>
            <a:r>
              <a:rPr lang="it-IT" dirty="0" smtClean="0"/>
              <a:t>delle </a:t>
            </a:r>
            <a:r>
              <a:rPr lang="it-IT" dirty="0"/>
              <a:t>infrastrutture dedicate al cablaggio in conformità alla normativa nazionale</a:t>
            </a:r>
          </a:p>
        </p:txBody>
      </p:sp>
    </p:spTree>
    <p:extLst>
      <p:ext uri="{BB962C8B-B14F-4D97-AF65-F5344CB8AC3E}">
        <p14:creationId xmlns:p14="http://schemas.microsoft.com/office/powerpoint/2010/main" val="2279578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Legge 166/02 (art. 40)</a:t>
            </a:r>
            <a:endParaRPr lang="it-IT" dirty="0"/>
          </a:p>
        </p:txBody>
      </p:sp>
      <p:sp>
        <p:nvSpPr>
          <p:cNvPr id="3" name="Segnaposto contenuto 2"/>
          <p:cNvSpPr>
            <a:spLocks noGrp="1"/>
          </p:cNvSpPr>
          <p:nvPr>
            <p:ph idx="1"/>
          </p:nvPr>
        </p:nvSpPr>
        <p:spPr/>
        <p:txBody>
          <a:bodyPr>
            <a:normAutofit fontScale="92500" lnSpcReduction="20000"/>
          </a:bodyPr>
          <a:lstStyle/>
          <a:p>
            <a:pPr lvl="0"/>
            <a:r>
              <a:rPr lang="it-IT" dirty="0"/>
              <a:t>Nelle nuove costruzioni civili a sviluppo verticale devono essere </a:t>
            </a:r>
            <a:r>
              <a:rPr lang="it-IT" b="1" dirty="0" smtClean="0"/>
              <a:t>previsti cavidotti </a:t>
            </a:r>
            <a:r>
              <a:rPr lang="it-IT" b="1" dirty="0"/>
              <a:t>di adeguate dimensioni </a:t>
            </a:r>
            <a:r>
              <a:rPr lang="it-IT" dirty="0"/>
              <a:t>per rendere agevoli i collegamenti delle singole unità immobiliari</a:t>
            </a:r>
          </a:p>
          <a:p>
            <a:pPr lvl="0"/>
            <a:r>
              <a:rPr lang="it-IT" dirty="0"/>
              <a:t>Gli organismi di </a:t>
            </a:r>
            <a:r>
              <a:rPr lang="it-IT" dirty="0" smtClean="0"/>
              <a:t>telecomunicazioni utilizzano i </a:t>
            </a:r>
            <a:r>
              <a:rPr lang="it-IT" dirty="0"/>
              <a:t>cavidotti senza </a:t>
            </a:r>
            <a:r>
              <a:rPr lang="it-IT" dirty="0" smtClean="0"/>
              <a:t>oneri e </a:t>
            </a:r>
            <a:r>
              <a:rPr lang="it-IT" dirty="0"/>
              <a:t>sostenendo le spese di ordinaria e straordinaria manutenzione</a:t>
            </a:r>
          </a:p>
          <a:p>
            <a:pPr lvl="0"/>
            <a:r>
              <a:rPr lang="it-IT" dirty="0"/>
              <a:t>I soggetti proprietari sono tenuti </a:t>
            </a:r>
            <a:r>
              <a:rPr lang="it-IT" dirty="0" smtClean="0"/>
              <a:t>a </a:t>
            </a:r>
            <a:r>
              <a:rPr lang="it-IT" dirty="0"/>
              <a:t>offrire l'accesso </a:t>
            </a:r>
            <a:r>
              <a:rPr lang="it-IT" dirty="0" smtClean="0"/>
              <a:t>ai  cavidotti con </a:t>
            </a:r>
            <a:r>
              <a:rPr lang="it-IT" dirty="0"/>
              <a:t>modalità eque e non discriminatorie, a tutti i soggetti titolari di licenze individuali rilasciate ai sensi della normativa di settore vigente</a:t>
            </a:r>
          </a:p>
        </p:txBody>
      </p:sp>
    </p:spTree>
    <p:extLst>
      <p:ext uri="{BB962C8B-B14F-4D97-AF65-F5344CB8AC3E}">
        <p14:creationId xmlns:p14="http://schemas.microsoft.com/office/powerpoint/2010/main" val="9114981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Analisi del </a:t>
            </a:r>
            <a:r>
              <a:rPr lang="it-IT" dirty="0" err="1"/>
              <a:t>bottleneck</a:t>
            </a:r>
            <a:endParaRPr lang="it-IT" dirty="0"/>
          </a:p>
        </p:txBody>
      </p:sp>
      <p:sp>
        <p:nvSpPr>
          <p:cNvPr id="3" name="Segnaposto contenuto 2"/>
          <p:cNvSpPr>
            <a:spLocks noGrp="1"/>
          </p:cNvSpPr>
          <p:nvPr>
            <p:ph idx="1"/>
          </p:nvPr>
        </p:nvSpPr>
        <p:spPr/>
        <p:txBody>
          <a:bodyPr/>
          <a:lstStyle/>
          <a:p>
            <a:r>
              <a:rPr lang="it-IT" dirty="0" smtClean="0"/>
              <a:t>Il </a:t>
            </a:r>
            <a:r>
              <a:rPr lang="it-IT" dirty="0"/>
              <a:t>segmento di terminazione </a:t>
            </a:r>
            <a:r>
              <a:rPr lang="it-IT" dirty="0" smtClean="0"/>
              <a:t>costituisce </a:t>
            </a:r>
            <a:r>
              <a:rPr lang="it-IT" dirty="0"/>
              <a:t>un collo di bottiglia per lo sviluppo di reti in fibra ottica ai fini della fornitura </a:t>
            </a:r>
            <a:r>
              <a:rPr lang="it-IT" dirty="0" smtClean="0"/>
              <a:t>dei </a:t>
            </a:r>
            <a:r>
              <a:rPr lang="it-IT" dirty="0"/>
              <a:t>servizi di connettività a banda larga ai clienti </a:t>
            </a:r>
            <a:r>
              <a:rPr lang="it-IT" dirty="0" smtClean="0"/>
              <a:t>finali</a:t>
            </a:r>
          </a:p>
          <a:p>
            <a:r>
              <a:rPr lang="it-IT" dirty="0" smtClean="0"/>
              <a:t>La loro duplicazione </a:t>
            </a:r>
            <a:r>
              <a:rPr lang="it-IT" dirty="0"/>
              <a:t>risulta </a:t>
            </a:r>
            <a:r>
              <a:rPr lang="it-IT" dirty="0" smtClean="0"/>
              <a:t>economicamente </a:t>
            </a:r>
            <a:r>
              <a:rPr lang="it-IT" dirty="0"/>
              <a:t>inefficiente o fisicamente impraticabile</a:t>
            </a:r>
          </a:p>
        </p:txBody>
      </p:sp>
    </p:spTree>
    <p:extLst>
      <p:ext uri="{BB962C8B-B14F-4D97-AF65-F5344CB8AC3E}">
        <p14:creationId xmlns:p14="http://schemas.microsoft.com/office/powerpoint/2010/main" val="2899513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Necessità degli obblighi simmetrici</a:t>
            </a:r>
            <a:endParaRPr lang="it-IT" dirty="0"/>
          </a:p>
        </p:txBody>
      </p:sp>
      <p:sp>
        <p:nvSpPr>
          <p:cNvPr id="3" name="Segnaposto contenuto 2"/>
          <p:cNvSpPr>
            <a:spLocks noGrp="1"/>
          </p:cNvSpPr>
          <p:nvPr>
            <p:ph idx="1"/>
          </p:nvPr>
        </p:nvSpPr>
        <p:spPr/>
        <p:txBody>
          <a:bodyPr>
            <a:normAutofit fontScale="92500" lnSpcReduction="20000"/>
          </a:bodyPr>
          <a:lstStyle/>
          <a:p>
            <a:r>
              <a:rPr lang="it-IT" dirty="0"/>
              <a:t>L</a:t>
            </a:r>
            <a:r>
              <a:rPr lang="it-IT" dirty="0" smtClean="0"/>
              <a:t>’assenza </a:t>
            </a:r>
            <a:r>
              <a:rPr lang="it-IT" dirty="0"/>
              <a:t>di obblighi simmetrici di accesso ai </a:t>
            </a:r>
            <a:r>
              <a:rPr lang="it-IT" dirty="0" err="1" smtClean="0"/>
              <a:t>bottleneck</a:t>
            </a:r>
            <a:r>
              <a:rPr lang="it-IT" dirty="0" smtClean="0"/>
              <a:t> determinerebbe </a:t>
            </a:r>
            <a:r>
              <a:rPr lang="it-IT" dirty="0"/>
              <a:t>la </a:t>
            </a:r>
            <a:r>
              <a:rPr lang="it-IT" b="1" dirty="0"/>
              <a:t>creazione di nuovi monopoli </a:t>
            </a:r>
            <a:r>
              <a:rPr lang="it-IT" dirty="0" smtClean="0"/>
              <a:t>nell’offerta </a:t>
            </a:r>
            <a:r>
              <a:rPr lang="it-IT" dirty="0"/>
              <a:t>dei servizi di accesso alla rete </a:t>
            </a:r>
            <a:r>
              <a:rPr lang="it-IT" dirty="0" smtClean="0"/>
              <a:t>in </a:t>
            </a:r>
            <a:r>
              <a:rPr lang="it-IT" dirty="0"/>
              <a:t>fibra ai clienti finali a </a:t>
            </a:r>
            <a:r>
              <a:rPr lang="it-IT" b="1" dirty="0"/>
              <a:t>vantaggio degli operatori che detengono </a:t>
            </a:r>
            <a:r>
              <a:rPr lang="it-IT" b="1" dirty="0" smtClean="0"/>
              <a:t>l’infrastruttura essenziale</a:t>
            </a:r>
          </a:p>
          <a:p>
            <a:r>
              <a:rPr lang="it-IT" dirty="0" smtClean="0"/>
              <a:t>L’imposizione </a:t>
            </a:r>
            <a:r>
              <a:rPr lang="it-IT" dirty="0"/>
              <a:t>di </a:t>
            </a:r>
            <a:r>
              <a:rPr lang="it-IT" b="1" dirty="0"/>
              <a:t>obblighi di condivisione </a:t>
            </a:r>
            <a:r>
              <a:rPr lang="it-IT" dirty="0"/>
              <a:t>del segmento terminale (che include il cablaggio) potrebbe essere considerata la migliore risposta del regolatore al fine di porre rimedio ad un </a:t>
            </a:r>
            <a:r>
              <a:rPr lang="it-IT" dirty="0" err="1"/>
              <a:t>bottleneck</a:t>
            </a:r>
            <a:r>
              <a:rPr lang="it-IT" dirty="0"/>
              <a:t> di rete persistente con forti caratteristiche di </a:t>
            </a:r>
            <a:r>
              <a:rPr lang="it-IT" dirty="0" smtClean="0"/>
              <a:t>monopolio</a:t>
            </a:r>
            <a:endParaRPr lang="it-IT" dirty="0"/>
          </a:p>
        </p:txBody>
      </p:sp>
    </p:spTree>
    <p:extLst>
      <p:ext uri="{BB962C8B-B14F-4D97-AF65-F5344CB8AC3E}">
        <p14:creationId xmlns:p14="http://schemas.microsoft.com/office/powerpoint/2010/main" val="2223816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Destinatari di obblighi</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Agcom ritiene:</a:t>
            </a:r>
          </a:p>
          <a:p>
            <a:pPr lvl="1"/>
            <a:r>
              <a:rPr lang="it-IT" dirty="0" smtClean="0"/>
              <a:t>non opportuno includere </a:t>
            </a:r>
            <a:r>
              <a:rPr lang="it-IT" dirty="0"/>
              <a:t>tra i </a:t>
            </a:r>
            <a:r>
              <a:rPr lang="it-IT" dirty="0" smtClean="0"/>
              <a:t>destinatari </a:t>
            </a:r>
            <a:r>
              <a:rPr lang="it-IT" dirty="0"/>
              <a:t>degli obblighi di accesso </a:t>
            </a:r>
            <a:r>
              <a:rPr lang="it-IT" b="1" dirty="0"/>
              <a:t>i proprietari del cablaggio </a:t>
            </a:r>
            <a:r>
              <a:rPr lang="it-IT" dirty="0"/>
              <a:t>che non siano operatori di </a:t>
            </a:r>
            <a:r>
              <a:rPr lang="it-IT" dirty="0" smtClean="0"/>
              <a:t>comunicazione</a:t>
            </a:r>
            <a:r>
              <a:rPr lang="it-IT" dirty="0"/>
              <a:t>. Tali </a:t>
            </a:r>
            <a:r>
              <a:rPr lang="it-IT" dirty="0" smtClean="0"/>
              <a:t>obblighi appaiono eccessivi </a:t>
            </a:r>
            <a:r>
              <a:rPr lang="it-IT" dirty="0"/>
              <a:t>e non proporzionati in quanto comportano una serie di oneri in capo a soggetti </a:t>
            </a:r>
            <a:r>
              <a:rPr lang="it-IT" dirty="0" smtClean="0"/>
              <a:t>rispetto </a:t>
            </a:r>
            <a:r>
              <a:rPr lang="it-IT" dirty="0"/>
              <a:t>ai quali non si intravedono, allo stato, criticità per l’accesso alle relative </a:t>
            </a:r>
            <a:r>
              <a:rPr lang="it-IT" dirty="0" smtClean="0"/>
              <a:t>infrastrutture</a:t>
            </a:r>
          </a:p>
          <a:p>
            <a:r>
              <a:rPr lang="it-IT" dirty="0" smtClean="0"/>
              <a:t>e si riserva:</a:t>
            </a:r>
          </a:p>
          <a:p>
            <a:pPr lvl="1"/>
            <a:r>
              <a:rPr lang="it-IT" dirty="0" smtClean="0"/>
              <a:t>di </a:t>
            </a:r>
            <a:r>
              <a:rPr lang="it-IT" b="1" dirty="0"/>
              <a:t>valutare in futuro </a:t>
            </a:r>
            <a:r>
              <a:rPr lang="it-IT" dirty="0"/>
              <a:t>la possibilità di un intervento in </a:t>
            </a:r>
            <a:r>
              <a:rPr lang="it-IT" dirty="0" smtClean="0"/>
              <a:t>materia</a:t>
            </a:r>
            <a:r>
              <a:rPr lang="it-IT" dirty="0"/>
              <a:t>, qualora dovessero presentarsi problematiche a tale riguardo</a:t>
            </a:r>
          </a:p>
        </p:txBody>
      </p:sp>
    </p:spTree>
    <p:extLst>
      <p:ext uri="{BB962C8B-B14F-4D97-AF65-F5344CB8AC3E}">
        <p14:creationId xmlns:p14="http://schemas.microsoft.com/office/powerpoint/2010/main" val="18195752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Destinatari di obblighi</a:t>
            </a:r>
            <a:endParaRPr lang="it-IT" dirty="0"/>
          </a:p>
        </p:txBody>
      </p:sp>
      <p:sp>
        <p:nvSpPr>
          <p:cNvPr id="3" name="Segnaposto contenuto 2"/>
          <p:cNvSpPr>
            <a:spLocks noGrp="1"/>
          </p:cNvSpPr>
          <p:nvPr>
            <p:ph idx="1"/>
          </p:nvPr>
        </p:nvSpPr>
        <p:spPr/>
        <p:txBody>
          <a:bodyPr/>
          <a:lstStyle/>
          <a:p>
            <a:r>
              <a:rPr lang="it-IT" dirty="0"/>
              <a:t>Le </a:t>
            </a:r>
            <a:r>
              <a:rPr lang="it-IT" b="1" dirty="0"/>
              <a:t>imprese</a:t>
            </a:r>
            <a:r>
              <a:rPr lang="it-IT" dirty="0"/>
              <a:t> che </a:t>
            </a:r>
            <a:r>
              <a:rPr lang="it-IT" b="1" dirty="0"/>
              <a:t>forniscono reti di comunicazione </a:t>
            </a:r>
            <a:r>
              <a:rPr lang="it-IT" dirty="0"/>
              <a:t>elettronica titolari del diritto di installare infrastrutture su proprietà pubbliche o </a:t>
            </a:r>
            <a:r>
              <a:rPr lang="it-IT" dirty="0" smtClean="0"/>
              <a:t>private</a:t>
            </a:r>
          </a:p>
          <a:p>
            <a:r>
              <a:rPr lang="it-IT" dirty="0" smtClean="0"/>
              <a:t>Fornitura di una rete di comunicazione elettronica: la </a:t>
            </a:r>
            <a:r>
              <a:rPr lang="it-IT" b="1" dirty="0" smtClean="0"/>
              <a:t>realizzazione</a:t>
            </a:r>
            <a:r>
              <a:rPr lang="it-IT" dirty="0" smtClean="0"/>
              <a:t>, le </a:t>
            </a:r>
            <a:r>
              <a:rPr lang="it-IT" b="1" dirty="0" smtClean="0"/>
              <a:t>gestione</a:t>
            </a:r>
            <a:r>
              <a:rPr lang="it-IT" dirty="0" smtClean="0"/>
              <a:t>, il </a:t>
            </a:r>
            <a:r>
              <a:rPr lang="it-IT" b="1" dirty="0" smtClean="0"/>
              <a:t>controllo</a:t>
            </a:r>
            <a:r>
              <a:rPr lang="it-IT" dirty="0" smtClean="0"/>
              <a:t> o la </a:t>
            </a:r>
            <a:r>
              <a:rPr lang="it-IT" b="1" dirty="0" smtClean="0"/>
              <a:t>messa a disposizione</a:t>
            </a:r>
            <a:r>
              <a:rPr lang="it-IT" dirty="0" smtClean="0"/>
              <a:t> di tale rete</a:t>
            </a:r>
            <a:endParaRPr lang="it-IT" dirty="0"/>
          </a:p>
        </p:txBody>
      </p:sp>
    </p:spTree>
    <p:extLst>
      <p:ext uri="{BB962C8B-B14F-4D97-AF65-F5344CB8AC3E}">
        <p14:creationId xmlns:p14="http://schemas.microsoft.com/office/powerpoint/2010/main" val="2717817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Obblighi simmetrici (dal 1 gennaio 2014)</a:t>
            </a:r>
            <a:endParaRPr lang="it-IT" dirty="0"/>
          </a:p>
        </p:txBody>
      </p:sp>
      <p:sp>
        <p:nvSpPr>
          <p:cNvPr id="3" name="Segnaposto contenuto 2"/>
          <p:cNvSpPr>
            <a:spLocks noGrp="1"/>
          </p:cNvSpPr>
          <p:nvPr>
            <p:ph idx="1"/>
          </p:nvPr>
        </p:nvSpPr>
        <p:spPr/>
        <p:txBody>
          <a:bodyPr/>
          <a:lstStyle/>
          <a:p>
            <a:r>
              <a:rPr lang="it-IT" dirty="0" smtClean="0"/>
              <a:t>Obblighi di accesso alla rete</a:t>
            </a:r>
          </a:p>
          <a:p>
            <a:r>
              <a:rPr lang="it-IT" dirty="0" smtClean="0"/>
              <a:t>Non discriminazione e trasparenza</a:t>
            </a:r>
          </a:p>
          <a:p>
            <a:r>
              <a:rPr lang="it-IT" dirty="0" smtClean="0"/>
              <a:t>Condizioni economiche</a:t>
            </a:r>
            <a:endParaRPr lang="it-IT" dirty="0"/>
          </a:p>
        </p:txBody>
      </p:sp>
    </p:spTree>
    <p:extLst>
      <p:ext uri="{BB962C8B-B14F-4D97-AF65-F5344CB8AC3E}">
        <p14:creationId xmlns:p14="http://schemas.microsoft.com/office/powerpoint/2010/main" val="3217734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Obiettivi agenda digitale europea</a:t>
            </a:r>
            <a:endParaRPr lang="it-IT" dirty="0"/>
          </a:p>
        </p:txBody>
      </p:sp>
      <p:sp>
        <p:nvSpPr>
          <p:cNvPr id="3" name="Segnaposto contenuto 2"/>
          <p:cNvSpPr>
            <a:spLocks noGrp="1"/>
          </p:cNvSpPr>
          <p:nvPr>
            <p:ph idx="1"/>
          </p:nvPr>
        </p:nvSpPr>
        <p:spPr/>
        <p:txBody>
          <a:bodyPr>
            <a:normAutofit/>
          </a:bodyPr>
          <a:lstStyle/>
          <a:p>
            <a:r>
              <a:rPr lang="it-IT" dirty="0" smtClean="0"/>
              <a:t>Copertura  </a:t>
            </a:r>
            <a:r>
              <a:rPr lang="it-IT" dirty="0"/>
              <a:t>con  banda  larga  di  base  per  il  100%  dei  </a:t>
            </a:r>
            <a:r>
              <a:rPr lang="it-IT" dirty="0" smtClean="0"/>
              <a:t>cittadini</a:t>
            </a:r>
          </a:p>
          <a:p>
            <a:r>
              <a:rPr lang="it-IT" dirty="0" smtClean="0"/>
              <a:t>Copertura </a:t>
            </a:r>
            <a:r>
              <a:rPr lang="it-IT" dirty="0"/>
              <a:t>con banda larga pari o superiore a </a:t>
            </a:r>
            <a:r>
              <a:rPr lang="it-IT" dirty="0" smtClean="0"/>
              <a:t>30 </a:t>
            </a:r>
            <a:r>
              <a:rPr lang="it-IT" dirty="0"/>
              <a:t>Mbps per il 100% dei cittadini </a:t>
            </a:r>
            <a:r>
              <a:rPr lang="it-IT" dirty="0" smtClean="0"/>
              <a:t>dell'UE</a:t>
            </a:r>
          </a:p>
          <a:p>
            <a:r>
              <a:rPr lang="it-IT" dirty="0"/>
              <a:t>5</a:t>
            </a:r>
            <a:r>
              <a:rPr lang="it-IT" dirty="0" smtClean="0"/>
              <a:t>0% degli </a:t>
            </a:r>
            <a:r>
              <a:rPr lang="it-IT" dirty="0"/>
              <a:t>utenti </a:t>
            </a:r>
            <a:r>
              <a:rPr lang="it-IT" dirty="0" smtClean="0"/>
              <a:t>europei </a:t>
            </a:r>
            <a:r>
              <a:rPr lang="it-IT" dirty="0"/>
              <a:t>dovrebbe avere abbonamenti per servizi con velocità </a:t>
            </a:r>
            <a:r>
              <a:rPr lang="it-IT" dirty="0" smtClean="0"/>
              <a:t>superiore a </a:t>
            </a:r>
            <a:r>
              <a:rPr lang="it-IT" dirty="0"/>
              <a:t>100 </a:t>
            </a:r>
            <a:r>
              <a:rPr lang="it-IT" dirty="0" smtClean="0"/>
              <a:t>Mbps</a:t>
            </a:r>
            <a:endParaRPr lang="it-IT" dirty="0"/>
          </a:p>
          <a:p>
            <a:endParaRPr lang="it-IT" dirty="0"/>
          </a:p>
        </p:txBody>
      </p:sp>
    </p:spTree>
    <p:extLst>
      <p:ext uri="{BB962C8B-B14F-4D97-AF65-F5344CB8AC3E}">
        <p14:creationId xmlns:p14="http://schemas.microsoft.com/office/powerpoint/2010/main" val="32584886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Accesso al segmento di terminazione</a:t>
            </a:r>
            <a:endParaRPr lang="it-IT" dirty="0"/>
          </a:p>
        </p:txBody>
      </p:sp>
      <p:sp>
        <p:nvSpPr>
          <p:cNvPr id="3" name="Segnaposto contenuto 2"/>
          <p:cNvSpPr>
            <a:spLocks noGrp="1"/>
          </p:cNvSpPr>
          <p:nvPr>
            <p:ph idx="1"/>
          </p:nvPr>
        </p:nvSpPr>
        <p:spPr/>
        <p:txBody>
          <a:bodyPr>
            <a:normAutofit/>
          </a:bodyPr>
          <a:lstStyle/>
          <a:p>
            <a:r>
              <a:rPr lang="it-IT" dirty="0"/>
              <a:t>Le imprese </a:t>
            </a:r>
            <a:r>
              <a:rPr lang="it-IT" dirty="0" smtClean="0"/>
              <a:t>destinatarie di obblighi simmetrici forniscono accesso al </a:t>
            </a:r>
            <a:r>
              <a:rPr lang="it-IT" dirty="0"/>
              <a:t>proprio segmento di terminazione in </a:t>
            </a:r>
            <a:r>
              <a:rPr lang="it-IT" dirty="0" smtClean="0"/>
              <a:t>fibra ottica.</a:t>
            </a:r>
          </a:p>
          <a:p>
            <a:r>
              <a:rPr lang="it-IT" dirty="0"/>
              <a:t>Tali soggetti sono </a:t>
            </a:r>
            <a:r>
              <a:rPr lang="it-IT" dirty="0" smtClean="0"/>
              <a:t>tenuti a </a:t>
            </a:r>
            <a:r>
              <a:rPr lang="it-IT" b="1" dirty="0"/>
              <a:t>fornire</a:t>
            </a:r>
            <a:r>
              <a:rPr lang="it-IT" dirty="0"/>
              <a:t> agli operatori richiedenti una </a:t>
            </a:r>
            <a:r>
              <a:rPr lang="it-IT" b="1" dirty="0" smtClean="0"/>
              <a:t>tratta </a:t>
            </a:r>
            <a:r>
              <a:rPr lang="it-IT" b="1" dirty="0"/>
              <a:t>in fibra ottica continua e dedicata </a:t>
            </a:r>
            <a:r>
              <a:rPr lang="it-IT" dirty="0"/>
              <a:t>per </a:t>
            </a:r>
            <a:r>
              <a:rPr lang="it-IT" dirty="0" smtClean="0"/>
              <a:t>ciascuna </a:t>
            </a:r>
            <a:r>
              <a:rPr lang="it-IT" dirty="0"/>
              <a:t>unità immobiliare che origina dal </a:t>
            </a:r>
            <a:r>
              <a:rPr lang="it-IT" dirty="0" smtClean="0"/>
              <a:t>punto </a:t>
            </a:r>
            <a:r>
              <a:rPr lang="it-IT" dirty="0"/>
              <a:t>di </a:t>
            </a:r>
            <a:r>
              <a:rPr lang="it-IT" dirty="0" smtClean="0"/>
              <a:t>terminazione di </a:t>
            </a:r>
            <a:r>
              <a:rPr lang="it-IT" dirty="0"/>
              <a:t>edificio (PTE) e </a:t>
            </a:r>
            <a:r>
              <a:rPr lang="it-IT" dirty="0" smtClean="0"/>
              <a:t>termina </a:t>
            </a:r>
            <a:r>
              <a:rPr lang="it-IT" dirty="0"/>
              <a:t>nella borchia ottica di utente</a:t>
            </a:r>
          </a:p>
          <a:p>
            <a:endParaRPr lang="it-IT" dirty="0"/>
          </a:p>
        </p:txBody>
      </p:sp>
    </p:spTree>
    <p:extLst>
      <p:ext uri="{BB962C8B-B14F-4D97-AF65-F5344CB8AC3E}">
        <p14:creationId xmlns:p14="http://schemas.microsoft.com/office/powerpoint/2010/main" val="3338077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Accesso alla tratta di adduzione</a:t>
            </a:r>
            <a:endParaRPr lang="it-IT" dirty="0"/>
          </a:p>
        </p:txBody>
      </p:sp>
      <p:sp>
        <p:nvSpPr>
          <p:cNvPr id="3" name="Segnaposto contenuto 2"/>
          <p:cNvSpPr>
            <a:spLocks noGrp="1"/>
          </p:cNvSpPr>
          <p:nvPr>
            <p:ph idx="1"/>
          </p:nvPr>
        </p:nvSpPr>
        <p:spPr/>
        <p:txBody>
          <a:bodyPr>
            <a:normAutofit/>
          </a:bodyPr>
          <a:lstStyle/>
          <a:p>
            <a:r>
              <a:rPr lang="it-IT" dirty="0"/>
              <a:t>Le imprese </a:t>
            </a:r>
            <a:r>
              <a:rPr lang="it-IT" dirty="0" smtClean="0"/>
              <a:t>destinatarie di obblighi simmetrici forniscono </a:t>
            </a:r>
            <a:r>
              <a:rPr lang="it-IT" dirty="0"/>
              <a:t>fornire accesso alle </a:t>
            </a:r>
            <a:r>
              <a:rPr lang="it-IT" dirty="0" smtClean="0"/>
              <a:t>infrastrutture </a:t>
            </a:r>
            <a:r>
              <a:rPr lang="it-IT" dirty="0"/>
              <a:t>di posa nella </a:t>
            </a:r>
            <a:r>
              <a:rPr lang="it-IT" dirty="0" smtClean="0"/>
              <a:t>tratta </a:t>
            </a:r>
            <a:r>
              <a:rPr lang="it-IT" dirty="0"/>
              <a:t>di adduzione, offrendo </a:t>
            </a:r>
            <a:r>
              <a:rPr lang="it-IT" dirty="0" smtClean="0"/>
              <a:t>un </a:t>
            </a:r>
            <a:r>
              <a:rPr lang="it-IT" dirty="0" err="1"/>
              <a:t>minitubo</a:t>
            </a:r>
            <a:r>
              <a:rPr lang="it-IT" dirty="0"/>
              <a:t> che gli operatori </a:t>
            </a:r>
            <a:r>
              <a:rPr lang="it-IT" dirty="0" smtClean="0"/>
              <a:t>utilizzano </a:t>
            </a:r>
            <a:r>
              <a:rPr lang="it-IT" dirty="0"/>
              <a:t>per posare un proprio cavo ottico </a:t>
            </a:r>
            <a:r>
              <a:rPr lang="it-IT" dirty="0" smtClean="0"/>
              <a:t>che </a:t>
            </a:r>
            <a:r>
              <a:rPr lang="it-IT" dirty="0"/>
              <a:t>si estende quindi tra il primo pozzetto </a:t>
            </a:r>
            <a:r>
              <a:rPr lang="it-IT" dirty="0" smtClean="0"/>
              <a:t>o </a:t>
            </a:r>
            <a:r>
              <a:rPr lang="it-IT" dirty="0"/>
              <a:t>cameretta (ubicato sul suolo pubblico) in </a:t>
            </a:r>
            <a:r>
              <a:rPr lang="it-IT" dirty="0" smtClean="0"/>
              <a:t>prossimità </a:t>
            </a:r>
            <a:r>
              <a:rPr lang="it-IT" dirty="0"/>
              <a:t>dell’edificio fino agli impianti </a:t>
            </a:r>
            <a:r>
              <a:rPr lang="it-IT" dirty="0" smtClean="0"/>
              <a:t>posizionati </a:t>
            </a:r>
            <a:r>
              <a:rPr lang="it-IT" dirty="0"/>
              <a:t>all’interno dell’edificio (</a:t>
            </a:r>
            <a:r>
              <a:rPr lang="it-IT" dirty="0" smtClean="0"/>
              <a:t>o comunque </a:t>
            </a:r>
            <a:r>
              <a:rPr lang="it-IT" dirty="0"/>
              <a:t>nella </a:t>
            </a:r>
            <a:r>
              <a:rPr lang="it-IT" dirty="0" smtClean="0"/>
              <a:t>proprietà privata)</a:t>
            </a:r>
            <a:endParaRPr lang="it-IT" dirty="0"/>
          </a:p>
          <a:p>
            <a:endParaRPr lang="it-IT" dirty="0"/>
          </a:p>
        </p:txBody>
      </p:sp>
    </p:spTree>
    <p:extLst>
      <p:ext uri="{BB962C8B-B14F-4D97-AF65-F5344CB8AC3E}">
        <p14:creationId xmlns:p14="http://schemas.microsoft.com/office/powerpoint/2010/main" val="28474830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Non discriminazione e trasparenza</a:t>
            </a:r>
            <a:endParaRPr lang="it-IT" dirty="0"/>
          </a:p>
        </p:txBody>
      </p:sp>
      <p:sp>
        <p:nvSpPr>
          <p:cNvPr id="3" name="Segnaposto contenuto 2"/>
          <p:cNvSpPr>
            <a:spLocks noGrp="1"/>
          </p:cNvSpPr>
          <p:nvPr>
            <p:ph idx="1"/>
          </p:nvPr>
        </p:nvSpPr>
        <p:spPr/>
        <p:txBody>
          <a:bodyPr>
            <a:normAutofit fontScale="92500" lnSpcReduction="10000"/>
          </a:bodyPr>
          <a:lstStyle/>
          <a:p>
            <a:r>
              <a:rPr lang="it-IT" dirty="0"/>
              <a:t>I soggetti destinatari degli </a:t>
            </a:r>
            <a:r>
              <a:rPr lang="it-IT" dirty="0" smtClean="0"/>
              <a:t>obblighi simmetrici </a:t>
            </a:r>
            <a:r>
              <a:rPr lang="it-IT" dirty="0"/>
              <a:t>sono tenuti a fornire </a:t>
            </a:r>
            <a:r>
              <a:rPr lang="it-IT" dirty="0" smtClean="0"/>
              <a:t>accesso </a:t>
            </a:r>
            <a:r>
              <a:rPr lang="it-IT" dirty="0"/>
              <a:t>al segmento di terminazione ed </a:t>
            </a:r>
            <a:r>
              <a:rPr lang="it-IT" dirty="0" smtClean="0"/>
              <a:t>alla </a:t>
            </a:r>
            <a:r>
              <a:rPr lang="it-IT" dirty="0"/>
              <a:t>tratta di adduzione a </a:t>
            </a:r>
            <a:r>
              <a:rPr lang="it-IT" b="1" dirty="0"/>
              <a:t>condizioni </a:t>
            </a:r>
            <a:r>
              <a:rPr lang="it-IT" b="1" dirty="0" smtClean="0"/>
              <a:t>trasparenti </a:t>
            </a:r>
            <a:r>
              <a:rPr lang="it-IT" b="1" dirty="0"/>
              <a:t>e non discriminatorie</a:t>
            </a:r>
            <a:r>
              <a:rPr lang="it-IT" dirty="0" smtClean="0"/>
              <a:t>.</a:t>
            </a:r>
          </a:p>
          <a:p>
            <a:r>
              <a:rPr lang="it-IT" dirty="0"/>
              <a:t>Il contratto deve specificare le </a:t>
            </a:r>
            <a:r>
              <a:rPr lang="it-IT" dirty="0" smtClean="0"/>
              <a:t>caratteristiche </a:t>
            </a:r>
            <a:r>
              <a:rPr lang="it-IT" dirty="0"/>
              <a:t>tecniche, le tariffe e le </a:t>
            </a:r>
            <a:r>
              <a:rPr lang="it-IT" dirty="0" smtClean="0"/>
              <a:t>modalità </a:t>
            </a:r>
            <a:r>
              <a:rPr lang="it-IT" dirty="0"/>
              <a:t>di fornitura e di ripristino </a:t>
            </a:r>
            <a:r>
              <a:rPr lang="it-IT" dirty="0" smtClean="0"/>
              <a:t>garantite </a:t>
            </a:r>
            <a:r>
              <a:rPr lang="it-IT" dirty="0"/>
              <a:t>da adeguati SLA e penali</a:t>
            </a:r>
            <a:r>
              <a:rPr lang="it-IT" dirty="0" smtClean="0"/>
              <a:t>.</a:t>
            </a:r>
          </a:p>
          <a:p>
            <a:r>
              <a:rPr lang="it-IT" dirty="0" smtClean="0"/>
              <a:t>il </a:t>
            </a:r>
            <a:r>
              <a:rPr lang="it-IT" dirty="0"/>
              <a:t>contratto deve contenere il </a:t>
            </a:r>
            <a:r>
              <a:rPr lang="it-IT" dirty="0" smtClean="0"/>
              <a:t>dettaglio </a:t>
            </a:r>
            <a:r>
              <a:rPr lang="it-IT" dirty="0"/>
              <a:t>dei processi e tempi di </a:t>
            </a:r>
            <a:r>
              <a:rPr lang="it-IT" i="1" dirty="0" smtClean="0"/>
              <a:t>provisioning</a:t>
            </a:r>
            <a:r>
              <a:rPr lang="it-IT" dirty="0" smtClean="0"/>
              <a:t> </a:t>
            </a:r>
            <a:r>
              <a:rPr lang="it-IT" dirty="0"/>
              <a:t>e </a:t>
            </a:r>
            <a:r>
              <a:rPr lang="it-IT" i="1" dirty="0" smtClean="0"/>
              <a:t>assurance</a:t>
            </a:r>
            <a:r>
              <a:rPr lang="it-IT" dirty="0" smtClean="0"/>
              <a:t> </a:t>
            </a:r>
            <a:r>
              <a:rPr lang="it-IT" dirty="0"/>
              <a:t>per ciascun elemento dei servizi forniti e degli standard di qualità </a:t>
            </a:r>
            <a:r>
              <a:rPr lang="it-IT" dirty="0" smtClean="0"/>
              <a:t>adottati.</a:t>
            </a:r>
          </a:p>
          <a:p>
            <a:endParaRPr lang="it-IT" dirty="0"/>
          </a:p>
        </p:txBody>
      </p:sp>
    </p:spTree>
    <p:extLst>
      <p:ext uri="{BB962C8B-B14F-4D97-AF65-F5344CB8AC3E}">
        <p14:creationId xmlns:p14="http://schemas.microsoft.com/office/powerpoint/2010/main" val="38741470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Non discriminazione e trasparenza</a:t>
            </a:r>
          </a:p>
        </p:txBody>
      </p:sp>
      <p:sp>
        <p:nvSpPr>
          <p:cNvPr id="3" name="Segnaposto contenuto 2"/>
          <p:cNvSpPr>
            <a:spLocks noGrp="1"/>
          </p:cNvSpPr>
          <p:nvPr>
            <p:ph idx="1"/>
          </p:nvPr>
        </p:nvSpPr>
        <p:spPr/>
        <p:txBody>
          <a:bodyPr>
            <a:normAutofit/>
          </a:bodyPr>
          <a:lstStyle/>
          <a:p>
            <a:r>
              <a:rPr lang="it-IT" dirty="0"/>
              <a:t>I soggetti destinatari degli obblighi simmetrici </a:t>
            </a:r>
            <a:r>
              <a:rPr lang="it-IT" dirty="0" smtClean="0"/>
              <a:t>praticano condizioni </a:t>
            </a:r>
            <a:r>
              <a:rPr lang="it-IT" dirty="0"/>
              <a:t>di natura economica e tecnica </a:t>
            </a:r>
            <a:r>
              <a:rPr lang="it-IT" b="1" dirty="0" smtClean="0"/>
              <a:t>equivalenti </a:t>
            </a:r>
            <a:r>
              <a:rPr lang="it-IT" b="1" dirty="0"/>
              <a:t>in circostanze </a:t>
            </a:r>
            <a:r>
              <a:rPr lang="it-IT" b="1" dirty="0" smtClean="0"/>
              <a:t>equivalenti</a:t>
            </a:r>
            <a:r>
              <a:rPr lang="it-IT" dirty="0" smtClean="0"/>
              <a:t> </a:t>
            </a:r>
            <a:r>
              <a:rPr lang="it-IT" dirty="0"/>
              <a:t>nei confronti di </a:t>
            </a:r>
            <a:r>
              <a:rPr lang="it-IT" dirty="0" smtClean="0"/>
              <a:t>altri </a:t>
            </a:r>
            <a:r>
              <a:rPr lang="it-IT" dirty="0"/>
              <a:t>operatori che offrono </a:t>
            </a:r>
            <a:r>
              <a:rPr lang="it-IT" dirty="0" smtClean="0"/>
              <a:t>servizi </a:t>
            </a:r>
            <a:r>
              <a:rPr lang="it-IT" dirty="0"/>
              <a:t>equivalenti e forniscono a questi </a:t>
            </a:r>
            <a:r>
              <a:rPr lang="it-IT" dirty="0" smtClean="0"/>
              <a:t>ultimi servizi </a:t>
            </a:r>
            <a:r>
              <a:rPr lang="it-IT" dirty="0"/>
              <a:t>ed informazioni alle stesse </a:t>
            </a:r>
            <a:r>
              <a:rPr lang="it-IT" dirty="0" smtClean="0"/>
              <a:t>condizioni </a:t>
            </a:r>
            <a:r>
              <a:rPr lang="it-IT" dirty="0"/>
              <a:t>garantite alle </a:t>
            </a:r>
            <a:r>
              <a:rPr lang="it-IT" dirty="0" smtClean="0"/>
              <a:t>proprie funzioni </a:t>
            </a:r>
            <a:r>
              <a:rPr lang="it-IT" dirty="0"/>
              <a:t>commerciali, a </a:t>
            </a:r>
            <a:r>
              <a:rPr lang="it-IT" dirty="0" smtClean="0"/>
              <a:t>società </a:t>
            </a:r>
            <a:r>
              <a:rPr lang="it-IT" dirty="0"/>
              <a:t>controllate, collegate </a:t>
            </a:r>
            <a:r>
              <a:rPr lang="it-IT" dirty="0" smtClean="0"/>
              <a:t>o </a:t>
            </a:r>
            <a:r>
              <a:rPr lang="it-IT" dirty="0"/>
              <a:t>controllanti</a:t>
            </a:r>
          </a:p>
          <a:p>
            <a:endParaRPr lang="it-IT" dirty="0"/>
          </a:p>
        </p:txBody>
      </p:sp>
    </p:spTree>
    <p:extLst>
      <p:ext uri="{BB962C8B-B14F-4D97-AF65-F5344CB8AC3E}">
        <p14:creationId xmlns:p14="http://schemas.microsoft.com/office/powerpoint/2010/main" val="32015231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Condizioni economiche</a:t>
            </a:r>
            <a:endParaRPr lang="it-IT" dirty="0"/>
          </a:p>
        </p:txBody>
      </p:sp>
      <p:sp>
        <p:nvSpPr>
          <p:cNvPr id="3" name="Segnaposto contenuto 2"/>
          <p:cNvSpPr>
            <a:spLocks noGrp="1"/>
          </p:cNvSpPr>
          <p:nvPr>
            <p:ph idx="1"/>
          </p:nvPr>
        </p:nvSpPr>
        <p:spPr/>
        <p:txBody>
          <a:bodyPr>
            <a:normAutofit/>
          </a:bodyPr>
          <a:lstStyle/>
          <a:p>
            <a:r>
              <a:rPr lang="it-IT" dirty="0" smtClean="0"/>
              <a:t>I soggetti </a:t>
            </a:r>
            <a:r>
              <a:rPr lang="it-IT" dirty="0"/>
              <a:t>destinatari </a:t>
            </a:r>
            <a:r>
              <a:rPr lang="it-IT" dirty="0" smtClean="0"/>
              <a:t>destinatarii di obblighi simmetrici applicano</a:t>
            </a:r>
            <a:r>
              <a:rPr lang="it-IT" dirty="0"/>
              <a:t>, nella fornitura dei </a:t>
            </a:r>
            <a:r>
              <a:rPr lang="it-IT" dirty="0" smtClean="0"/>
              <a:t>servizi </a:t>
            </a:r>
            <a:r>
              <a:rPr lang="it-IT" dirty="0"/>
              <a:t>di accesso al segmento di </a:t>
            </a:r>
            <a:r>
              <a:rPr lang="it-IT" dirty="0" smtClean="0"/>
              <a:t>terminazione </a:t>
            </a:r>
            <a:r>
              <a:rPr lang="it-IT" dirty="0"/>
              <a:t>ed alla tratta di adduzione, </a:t>
            </a:r>
            <a:r>
              <a:rPr lang="it-IT" b="1" dirty="0"/>
              <a:t>prezzi equi </a:t>
            </a:r>
            <a:r>
              <a:rPr lang="it-IT" b="1" dirty="0" smtClean="0"/>
              <a:t>e </a:t>
            </a:r>
            <a:r>
              <a:rPr lang="it-IT" b="1" dirty="0"/>
              <a:t>ragionevoli</a:t>
            </a:r>
            <a:r>
              <a:rPr lang="it-IT" dirty="0"/>
              <a:t>, </a:t>
            </a:r>
            <a:r>
              <a:rPr lang="it-IT" b="1" dirty="0"/>
              <a:t>ad eccezione di Telecom </a:t>
            </a:r>
            <a:r>
              <a:rPr lang="it-IT" b="1" dirty="0" smtClean="0"/>
              <a:t>Italia </a:t>
            </a:r>
            <a:r>
              <a:rPr lang="it-IT" dirty="0"/>
              <a:t>che rimane invece soggetta ai </a:t>
            </a:r>
            <a:r>
              <a:rPr lang="it-IT" b="1" dirty="0"/>
              <a:t>prezzi </a:t>
            </a:r>
            <a:r>
              <a:rPr lang="it-IT" b="1" dirty="0" smtClean="0"/>
              <a:t>orientati </a:t>
            </a:r>
            <a:r>
              <a:rPr lang="it-IT" b="1" dirty="0"/>
              <a:t>al costo </a:t>
            </a:r>
            <a:r>
              <a:rPr lang="it-IT" dirty="0"/>
              <a:t>che saranno definiti </a:t>
            </a:r>
            <a:r>
              <a:rPr lang="it-IT" dirty="0" smtClean="0"/>
              <a:t>dal </a:t>
            </a:r>
            <a:r>
              <a:rPr lang="it-IT" dirty="0"/>
              <a:t>modello BU-LRIC nell’ambito </a:t>
            </a:r>
            <a:r>
              <a:rPr lang="it-IT" dirty="0" smtClean="0"/>
              <a:t>del procedimento </a:t>
            </a:r>
            <a:r>
              <a:rPr lang="it-IT" dirty="0"/>
              <a:t>di analisi di mercato </a:t>
            </a:r>
            <a:r>
              <a:rPr lang="it-IT" dirty="0" smtClean="0"/>
              <a:t>avviato </a:t>
            </a:r>
            <a:r>
              <a:rPr lang="it-IT" dirty="0"/>
              <a:t>con delibera n. 390/12/CONS</a:t>
            </a:r>
          </a:p>
        </p:txBody>
      </p:sp>
    </p:spTree>
    <p:extLst>
      <p:ext uri="{BB962C8B-B14F-4D97-AF65-F5344CB8AC3E}">
        <p14:creationId xmlns:p14="http://schemas.microsoft.com/office/powerpoint/2010/main" val="9485891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Direttiva 61/2014</a:t>
            </a:r>
          </a:p>
        </p:txBody>
      </p:sp>
      <p:sp>
        <p:nvSpPr>
          <p:cNvPr id="3" name="Segnaposto contenuto 2"/>
          <p:cNvSpPr>
            <a:spLocks noGrp="1"/>
          </p:cNvSpPr>
          <p:nvPr>
            <p:ph idx="1"/>
          </p:nvPr>
        </p:nvSpPr>
        <p:spPr/>
        <p:txBody>
          <a:bodyPr>
            <a:normAutofit/>
          </a:bodyPr>
          <a:lstStyle/>
          <a:p>
            <a:r>
              <a:rPr lang="it-IT" dirty="0"/>
              <a:t>La direttiva 61/2014 stabilisce </a:t>
            </a:r>
            <a:r>
              <a:rPr lang="it-IT" b="1" dirty="0"/>
              <a:t>obblighi e diritti minimi </a:t>
            </a:r>
            <a:r>
              <a:rPr lang="it-IT" dirty="0"/>
              <a:t>per facilitare l’installazione di reti di comunicazioni elettronica ad alta velocità e lascia </a:t>
            </a:r>
            <a:r>
              <a:rPr lang="it-IT" b="1" dirty="0"/>
              <a:t>inalterate le </a:t>
            </a:r>
            <a:r>
              <a:rPr lang="it-IT" b="1" i="1" dirty="0"/>
              <a:t>best </a:t>
            </a:r>
            <a:r>
              <a:rPr lang="it-IT" b="1" i="1" dirty="0" err="1" smtClean="0"/>
              <a:t>practice</a:t>
            </a:r>
            <a:endParaRPr lang="it-IT" i="1" dirty="0"/>
          </a:p>
          <a:p>
            <a:r>
              <a:rPr lang="it-IT" dirty="0"/>
              <a:t>Il legislatore nazionale avrà tempo fino al </a:t>
            </a:r>
            <a:r>
              <a:rPr lang="it-IT" b="1" dirty="0"/>
              <a:t>1 gennaio 2016 </a:t>
            </a:r>
            <a:r>
              <a:rPr lang="it-IT" dirty="0"/>
              <a:t>per recepire tutti i contenuti della </a:t>
            </a:r>
            <a:r>
              <a:rPr lang="it-IT" dirty="0" smtClean="0"/>
              <a:t>direttiva</a:t>
            </a:r>
            <a:endParaRPr lang="it-IT" dirty="0"/>
          </a:p>
        </p:txBody>
      </p:sp>
    </p:spTree>
    <p:extLst>
      <p:ext uri="{BB962C8B-B14F-4D97-AF65-F5344CB8AC3E}">
        <p14:creationId xmlns:p14="http://schemas.microsoft.com/office/powerpoint/2010/main" val="648230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Direttiva 61/2014</a:t>
            </a:r>
          </a:p>
        </p:txBody>
      </p:sp>
      <p:sp>
        <p:nvSpPr>
          <p:cNvPr id="3" name="Segnaposto contenuto 2"/>
          <p:cNvSpPr>
            <a:spLocks noGrp="1"/>
          </p:cNvSpPr>
          <p:nvPr>
            <p:ph idx="1"/>
          </p:nvPr>
        </p:nvSpPr>
        <p:spPr/>
        <p:txBody>
          <a:bodyPr/>
          <a:lstStyle/>
          <a:p>
            <a:r>
              <a:rPr lang="it-IT" dirty="0" smtClean="0"/>
              <a:t>La direttiva introduce due importanti novità in materia di accesso agli edifici che vanno oltre il disposto dell’articolo 12 della direttiva quadro che prevede la possibilità di imporre obblighi di accesso anche per i proprietari.</a:t>
            </a:r>
          </a:p>
          <a:p>
            <a:r>
              <a:rPr lang="it-IT" dirty="0" smtClean="0"/>
              <a:t>La direttiva introduce obblighi di accesso «a monte» coinvolgendo anche i costruttori</a:t>
            </a:r>
            <a:endParaRPr lang="it-IT" dirty="0"/>
          </a:p>
        </p:txBody>
      </p:sp>
    </p:spTree>
    <p:extLst>
      <p:ext uri="{BB962C8B-B14F-4D97-AF65-F5344CB8AC3E}">
        <p14:creationId xmlns:p14="http://schemas.microsoft.com/office/powerpoint/2010/main" val="16537533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Direttiva 61/2014 (art. 8)</a:t>
            </a:r>
            <a:endParaRPr lang="it-IT" dirty="0"/>
          </a:p>
        </p:txBody>
      </p:sp>
      <p:sp>
        <p:nvSpPr>
          <p:cNvPr id="3" name="Segnaposto contenuto 2"/>
          <p:cNvSpPr>
            <a:spLocks noGrp="1"/>
          </p:cNvSpPr>
          <p:nvPr>
            <p:ph idx="1"/>
          </p:nvPr>
        </p:nvSpPr>
        <p:spPr/>
        <p:txBody>
          <a:bodyPr/>
          <a:lstStyle/>
          <a:p>
            <a:r>
              <a:rPr lang="it-IT" dirty="0" smtClean="0"/>
              <a:t>Tutti </a:t>
            </a:r>
            <a:r>
              <a:rPr lang="it-IT" dirty="0"/>
              <a:t>gli edifici nuovi </a:t>
            </a:r>
            <a:r>
              <a:rPr lang="it-IT" dirty="0" smtClean="0"/>
              <a:t>[…] siano equipaggiati […]:</a:t>
            </a:r>
          </a:p>
          <a:p>
            <a:pPr lvl="1"/>
            <a:r>
              <a:rPr lang="it-IT" dirty="0" smtClean="0"/>
              <a:t>di </a:t>
            </a:r>
            <a:r>
              <a:rPr lang="it-IT" dirty="0"/>
              <a:t>un'infrastruttura fisica interna all'edificio predisposta per l'alta velocità fino ai punti terminali di </a:t>
            </a:r>
            <a:r>
              <a:rPr lang="it-IT" dirty="0" smtClean="0"/>
              <a:t>rete</a:t>
            </a:r>
          </a:p>
          <a:p>
            <a:pPr lvl="1"/>
            <a:r>
              <a:rPr lang="it-IT" dirty="0" smtClean="0"/>
              <a:t>di </a:t>
            </a:r>
            <a:r>
              <a:rPr lang="it-IT" dirty="0"/>
              <a:t>un punto di accesso.</a:t>
            </a:r>
          </a:p>
        </p:txBody>
      </p:sp>
    </p:spTree>
    <p:extLst>
      <p:ext uri="{BB962C8B-B14F-4D97-AF65-F5344CB8AC3E}">
        <p14:creationId xmlns:p14="http://schemas.microsoft.com/office/powerpoint/2010/main" val="40428716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Direttiva 61/2014 (art. </a:t>
            </a:r>
            <a:r>
              <a:rPr lang="it-IT" dirty="0" smtClean="0"/>
              <a:t>9)</a:t>
            </a:r>
            <a:endParaRPr lang="it-IT" dirty="0"/>
          </a:p>
        </p:txBody>
      </p:sp>
      <p:sp>
        <p:nvSpPr>
          <p:cNvPr id="3" name="Segnaposto contenuto 2"/>
          <p:cNvSpPr>
            <a:spLocks noGrp="1"/>
          </p:cNvSpPr>
          <p:nvPr>
            <p:ph idx="1"/>
          </p:nvPr>
        </p:nvSpPr>
        <p:spPr/>
        <p:txBody>
          <a:bodyPr/>
          <a:lstStyle/>
          <a:p>
            <a:r>
              <a:rPr lang="it-IT" dirty="0" smtClean="0"/>
              <a:t>Diritti per i </a:t>
            </a:r>
            <a:r>
              <a:rPr lang="it-IT" dirty="0"/>
              <a:t>fornitori di reti pubbliche di </a:t>
            </a:r>
            <a:r>
              <a:rPr lang="it-IT" dirty="0" smtClean="0"/>
              <a:t>comunicazione:</a:t>
            </a:r>
          </a:p>
          <a:p>
            <a:pPr lvl="1"/>
            <a:r>
              <a:rPr lang="it-IT" dirty="0" smtClean="0"/>
              <a:t>installare </a:t>
            </a:r>
            <a:r>
              <a:rPr lang="it-IT" dirty="0"/>
              <a:t>la loro rete a loro spese, fino al punto di </a:t>
            </a:r>
            <a:r>
              <a:rPr lang="it-IT" dirty="0" smtClean="0"/>
              <a:t>accesso;</a:t>
            </a:r>
          </a:p>
          <a:p>
            <a:pPr lvl="1"/>
            <a:r>
              <a:rPr lang="it-IT" dirty="0" smtClean="0"/>
              <a:t>accedere </a:t>
            </a:r>
            <a:r>
              <a:rPr lang="it-IT" dirty="0"/>
              <a:t>all'infrastruttura fisica interna all'edificio esistente allo scopo di installare una rete di comunicazione elettronica ad alta </a:t>
            </a:r>
            <a:r>
              <a:rPr lang="it-IT" dirty="0" smtClean="0"/>
              <a:t>velocità.</a:t>
            </a:r>
          </a:p>
          <a:p>
            <a:pPr marL="457200" lvl="1" indent="0">
              <a:buNone/>
            </a:pPr>
            <a:endParaRPr lang="it-IT" dirty="0" smtClean="0"/>
          </a:p>
        </p:txBody>
      </p:sp>
    </p:spTree>
    <p:extLst>
      <p:ext uri="{BB962C8B-B14F-4D97-AF65-F5344CB8AC3E}">
        <p14:creationId xmlns:p14="http://schemas.microsoft.com/office/powerpoint/2010/main" val="30810413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Direttiva 61/2014 (art. 9)</a:t>
            </a:r>
          </a:p>
        </p:txBody>
      </p:sp>
      <p:sp>
        <p:nvSpPr>
          <p:cNvPr id="3" name="Segnaposto contenuto 2"/>
          <p:cNvSpPr>
            <a:spLocks noGrp="1"/>
          </p:cNvSpPr>
          <p:nvPr>
            <p:ph idx="1"/>
          </p:nvPr>
        </p:nvSpPr>
        <p:spPr/>
        <p:txBody>
          <a:bodyPr/>
          <a:lstStyle/>
          <a:p>
            <a:r>
              <a:rPr lang="it-IT" dirty="0"/>
              <a:t>Obblighi per </a:t>
            </a:r>
            <a:r>
              <a:rPr lang="it-IT" dirty="0" smtClean="0"/>
              <a:t>il titolare </a:t>
            </a:r>
            <a:r>
              <a:rPr lang="it-IT" dirty="0"/>
              <a:t>del diritto di usare il punto di accesso e l'infrastruttura </a:t>
            </a:r>
            <a:r>
              <a:rPr lang="it-IT" dirty="0" smtClean="0"/>
              <a:t>fisica:</a:t>
            </a:r>
          </a:p>
          <a:p>
            <a:r>
              <a:rPr lang="it-IT" dirty="0" smtClean="0"/>
              <a:t>soddisfare </a:t>
            </a:r>
            <a:r>
              <a:rPr lang="it-IT" dirty="0"/>
              <a:t>tutte le </a:t>
            </a:r>
            <a:r>
              <a:rPr lang="it-IT" b="1" dirty="0"/>
              <a:t>richieste ragionevoli di accesso </a:t>
            </a:r>
            <a:r>
              <a:rPr lang="it-IT" dirty="0"/>
              <a:t>presentate da fornitori di reti pubbliche di comunicazione secondo termini e </a:t>
            </a:r>
            <a:r>
              <a:rPr lang="it-IT" b="1" dirty="0"/>
              <a:t>condizioni eque e non discriminatorie</a:t>
            </a:r>
            <a:r>
              <a:rPr lang="it-IT" dirty="0"/>
              <a:t>, anche con riguardo al </a:t>
            </a:r>
            <a:r>
              <a:rPr lang="it-IT" b="1" dirty="0"/>
              <a:t>prezzo</a:t>
            </a:r>
            <a:r>
              <a:rPr lang="it-IT" dirty="0"/>
              <a:t>, se del caso</a:t>
            </a:r>
          </a:p>
        </p:txBody>
      </p:sp>
    </p:spTree>
    <p:extLst>
      <p:ext uri="{BB962C8B-B14F-4D97-AF65-F5344CB8AC3E}">
        <p14:creationId xmlns:p14="http://schemas.microsoft.com/office/powerpoint/2010/main" val="2925068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banda larga e ultra larga in Italia</a:t>
            </a:r>
            <a:endParaRPr lang="it-IT" dirty="0"/>
          </a:p>
        </p:txBody>
      </p:sp>
      <p:sp>
        <p:nvSpPr>
          <p:cNvPr id="3" name="Segnaposto contenuto 2"/>
          <p:cNvSpPr>
            <a:spLocks noGrp="1"/>
          </p:cNvSpPr>
          <p:nvPr>
            <p:ph idx="1"/>
          </p:nvPr>
        </p:nvSpPr>
        <p:spPr/>
        <p:txBody>
          <a:bodyPr/>
          <a:lstStyle/>
          <a:p>
            <a:r>
              <a:rPr lang="it-IT" dirty="0" smtClean="0"/>
              <a:t>Copertura banda larga 99% delle abitazioni</a:t>
            </a:r>
          </a:p>
          <a:p>
            <a:r>
              <a:rPr lang="it-IT" dirty="0" smtClean="0"/>
              <a:t>51% delle abitazioni ha una connessione a banda larga</a:t>
            </a:r>
          </a:p>
          <a:p>
            <a:r>
              <a:rPr lang="it-IT" dirty="0" smtClean="0"/>
              <a:t>Copertura NGA 36% delle abitazioni</a:t>
            </a:r>
          </a:p>
          <a:p>
            <a:r>
              <a:rPr lang="it-IT" dirty="0" smtClean="0"/>
              <a:t>4% degli abbonamenti banda larga sono superiori a 30 </a:t>
            </a:r>
            <a:r>
              <a:rPr lang="it-IT" dirty="0" err="1" smtClean="0"/>
              <a:t>Mbits</a:t>
            </a:r>
            <a:endParaRPr lang="it-IT" dirty="0" smtClean="0"/>
          </a:p>
          <a:p>
            <a:r>
              <a:rPr lang="it-IT" dirty="0" smtClean="0"/>
              <a:t>Poco più di 900mila le linee FTTH (90% sono di Telecom Italia e Fastweb) (giu-2015)</a:t>
            </a:r>
            <a:endParaRPr lang="it-IT" dirty="0"/>
          </a:p>
        </p:txBody>
      </p:sp>
    </p:spTree>
    <p:extLst>
      <p:ext uri="{BB962C8B-B14F-4D97-AF65-F5344CB8AC3E}">
        <p14:creationId xmlns:p14="http://schemas.microsoft.com/office/powerpoint/2010/main" val="16270861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Direttiva 61/2014 (art. 9)</a:t>
            </a:r>
          </a:p>
        </p:txBody>
      </p:sp>
      <p:sp>
        <p:nvSpPr>
          <p:cNvPr id="3" name="Segnaposto contenuto 2"/>
          <p:cNvSpPr>
            <a:spLocks noGrp="1"/>
          </p:cNvSpPr>
          <p:nvPr>
            <p:ph idx="1"/>
          </p:nvPr>
        </p:nvSpPr>
        <p:spPr/>
        <p:txBody>
          <a:bodyPr/>
          <a:lstStyle/>
          <a:p>
            <a:r>
              <a:rPr lang="it-IT" dirty="0"/>
              <a:t>In assenza d’infrastruttura all’interno degli edifici gli operatori TLC hanno il diritto di far terminare la propria rete nella sede </a:t>
            </a:r>
            <a:r>
              <a:rPr lang="it-IT" dirty="0" smtClean="0"/>
              <a:t>dell’abbonato </a:t>
            </a:r>
            <a:r>
              <a:rPr lang="it-IT" dirty="0"/>
              <a:t>a condizione di aver ottenuto </a:t>
            </a:r>
            <a:r>
              <a:rPr lang="it-IT" dirty="0" smtClean="0"/>
              <a:t>l’accordo </a:t>
            </a:r>
            <a:r>
              <a:rPr lang="it-IT" dirty="0"/>
              <a:t>dell’abbonato e purché provvedano a ridurre al minimo l’impatto sulla proprietà</a:t>
            </a:r>
          </a:p>
          <a:p>
            <a:endParaRPr lang="it-IT" dirty="0"/>
          </a:p>
        </p:txBody>
      </p:sp>
    </p:spTree>
    <p:extLst>
      <p:ext uri="{BB962C8B-B14F-4D97-AF65-F5344CB8AC3E}">
        <p14:creationId xmlns:p14="http://schemas.microsoft.com/office/powerpoint/2010/main" val="37375270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Articolo 135 bis (infrastruttura fisica)</a:t>
            </a:r>
            <a:endParaRPr lang="it-IT" dirty="0"/>
          </a:p>
        </p:txBody>
      </p:sp>
      <p:sp>
        <p:nvSpPr>
          <p:cNvPr id="3" name="Segnaposto contenuto 2"/>
          <p:cNvSpPr>
            <a:spLocks noGrp="1"/>
          </p:cNvSpPr>
          <p:nvPr>
            <p:ph idx="1"/>
          </p:nvPr>
        </p:nvSpPr>
        <p:spPr/>
        <p:txBody>
          <a:bodyPr>
            <a:normAutofit fontScale="85000" lnSpcReduction="20000"/>
          </a:bodyPr>
          <a:lstStyle/>
          <a:p>
            <a:r>
              <a:rPr lang="it-IT" dirty="0"/>
              <a:t>Tutti gli edifici di nuova costruzione </a:t>
            </a:r>
            <a:r>
              <a:rPr lang="it-IT" dirty="0" smtClean="0"/>
              <a:t>[…] devono </a:t>
            </a:r>
            <a:r>
              <a:rPr lang="it-IT" dirty="0"/>
              <a:t>essere equipaggiati con </a:t>
            </a:r>
            <a:r>
              <a:rPr lang="it-IT" b="1" dirty="0"/>
              <a:t>un'infrastruttura fisica </a:t>
            </a:r>
            <a:r>
              <a:rPr lang="it-IT" b="1" dirty="0" smtClean="0"/>
              <a:t>multiservizio passiva interna all'edificio</a:t>
            </a:r>
            <a:r>
              <a:rPr lang="it-IT" dirty="0"/>
              <a:t>, </a:t>
            </a:r>
            <a:r>
              <a:rPr lang="it-IT" dirty="0" smtClean="0"/>
              <a:t>costituita da adeguati spazi installativi </a:t>
            </a:r>
            <a:r>
              <a:rPr lang="it-IT" dirty="0"/>
              <a:t>e da impianti </a:t>
            </a:r>
            <a:r>
              <a:rPr lang="it-IT" dirty="0" smtClean="0"/>
              <a:t>di comunicazione ad alta velocità in fibra </a:t>
            </a:r>
            <a:r>
              <a:rPr lang="it-IT" dirty="0"/>
              <a:t>ottica fino ai punti terminali di </a:t>
            </a:r>
            <a:r>
              <a:rPr lang="it-IT" dirty="0" smtClean="0"/>
              <a:t>rete.</a:t>
            </a:r>
          </a:p>
          <a:p>
            <a:r>
              <a:rPr lang="it-IT" dirty="0" smtClean="0"/>
              <a:t>Per infrastruttura fisica multiservizio </a:t>
            </a:r>
            <a:r>
              <a:rPr lang="it-IT" dirty="0"/>
              <a:t>interna </a:t>
            </a:r>
            <a:r>
              <a:rPr lang="it-IT" dirty="0" smtClean="0"/>
              <a:t>all'edificio si intende il </a:t>
            </a:r>
            <a:r>
              <a:rPr lang="it-IT" b="1" dirty="0" smtClean="0"/>
              <a:t>complesso delle installazioni </a:t>
            </a:r>
            <a:r>
              <a:rPr lang="it-IT" b="1" dirty="0"/>
              <a:t>presenti all'interno degli edifici </a:t>
            </a:r>
            <a:r>
              <a:rPr lang="it-IT" b="1" dirty="0" smtClean="0"/>
              <a:t>contenenti reti di accesso </a:t>
            </a:r>
            <a:r>
              <a:rPr lang="it-IT" b="1" dirty="0"/>
              <a:t>cablate in fibra ottica </a:t>
            </a:r>
            <a:r>
              <a:rPr lang="it-IT" b="1" dirty="0" smtClean="0"/>
              <a:t>con terminazione </a:t>
            </a:r>
            <a:r>
              <a:rPr lang="it-IT" b="1" dirty="0"/>
              <a:t>fissa </a:t>
            </a:r>
            <a:r>
              <a:rPr lang="it-IT" b="1" dirty="0" smtClean="0"/>
              <a:t>o senza fili</a:t>
            </a:r>
            <a:r>
              <a:rPr lang="it-IT" dirty="0" smtClean="0"/>
              <a:t> che </a:t>
            </a:r>
            <a:r>
              <a:rPr lang="it-IT" dirty="0"/>
              <a:t>permettono di fornire l'accesso ai servizi a </a:t>
            </a:r>
            <a:r>
              <a:rPr lang="it-IT" dirty="0" smtClean="0"/>
              <a:t>banda ultra larga e di connettere il punto di accesso dell'edificio con il punto terminale </a:t>
            </a:r>
            <a:r>
              <a:rPr lang="it-IT" dirty="0"/>
              <a:t>di rete</a:t>
            </a:r>
            <a:r>
              <a:rPr lang="it-IT" dirty="0" smtClean="0"/>
              <a:t>.</a:t>
            </a:r>
            <a:endParaRPr lang="it-IT" dirty="0"/>
          </a:p>
        </p:txBody>
      </p:sp>
    </p:spTree>
    <p:extLst>
      <p:ext uri="{BB962C8B-B14F-4D97-AF65-F5344CB8AC3E}">
        <p14:creationId xmlns:p14="http://schemas.microsoft.com/office/powerpoint/2010/main" val="29078196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Articolo 135 bis </a:t>
            </a:r>
            <a:r>
              <a:rPr lang="it-IT" dirty="0" smtClean="0"/>
              <a:t>(punto di accesso)</a:t>
            </a:r>
            <a:endParaRPr lang="it-IT" dirty="0"/>
          </a:p>
        </p:txBody>
      </p:sp>
      <p:sp>
        <p:nvSpPr>
          <p:cNvPr id="3" name="Segnaposto contenuto 2"/>
          <p:cNvSpPr>
            <a:spLocks noGrp="1"/>
          </p:cNvSpPr>
          <p:nvPr>
            <p:ph idx="1"/>
          </p:nvPr>
        </p:nvSpPr>
        <p:spPr/>
        <p:txBody>
          <a:bodyPr>
            <a:normAutofit/>
          </a:bodyPr>
          <a:lstStyle/>
          <a:p>
            <a:r>
              <a:rPr lang="it-IT" dirty="0"/>
              <a:t>Tutti gli edifici di nuova costruzione </a:t>
            </a:r>
            <a:r>
              <a:rPr lang="it-IT" dirty="0" smtClean="0"/>
              <a:t>è […]devono essere </a:t>
            </a:r>
            <a:r>
              <a:rPr lang="it-IT" dirty="0"/>
              <a:t>equipaggiati di un punto </a:t>
            </a:r>
            <a:r>
              <a:rPr lang="it-IT" dirty="0" smtClean="0"/>
              <a:t>di accesso.</a:t>
            </a:r>
          </a:p>
          <a:p>
            <a:r>
              <a:rPr lang="it-IT" dirty="0" smtClean="0"/>
              <a:t>Per punto di accesso si intende il punto fisico, situato all'interno o all'esterno dell'edificio </a:t>
            </a:r>
            <a:r>
              <a:rPr lang="it-IT" dirty="0"/>
              <a:t>e accessibile alle imprese autorizzate </a:t>
            </a:r>
            <a:r>
              <a:rPr lang="it-IT" dirty="0" smtClean="0"/>
              <a:t>a fornire reti pubbliche di comunicazione, che consente la connessione con l'infrastruttura </a:t>
            </a:r>
            <a:r>
              <a:rPr lang="it-IT" dirty="0"/>
              <a:t>interna all'edificio predisposta </a:t>
            </a:r>
            <a:r>
              <a:rPr lang="it-IT" dirty="0" smtClean="0"/>
              <a:t>per i servizi di accesso </a:t>
            </a:r>
            <a:r>
              <a:rPr lang="it-IT" dirty="0"/>
              <a:t>in fibra ottica a banda </a:t>
            </a:r>
            <a:r>
              <a:rPr lang="it-IT" dirty="0" smtClean="0"/>
              <a:t>ultra larga.</a:t>
            </a:r>
            <a:endParaRPr lang="it-IT" dirty="0"/>
          </a:p>
        </p:txBody>
      </p:sp>
    </p:spTree>
    <p:extLst>
      <p:ext uri="{BB962C8B-B14F-4D97-AF65-F5344CB8AC3E}">
        <p14:creationId xmlns:p14="http://schemas.microsoft.com/office/powerpoint/2010/main" val="42026236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Considerazioni finali</a:t>
            </a:r>
          </a:p>
        </p:txBody>
      </p:sp>
      <p:sp>
        <p:nvSpPr>
          <p:cNvPr id="3" name="Segnaposto contenuto 2"/>
          <p:cNvSpPr>
            <a:spLocks noGrp="1"/>
          </p:cNvSpPr>
          <p:nvPr>
            <p:ph idx="1"/>
          </p:nvPr>
        </p:nvSpPr>
        <p:spPr/>
        <p:txBody>
          <a:bodyPr/>
          <a:lstStyle/>
          <a:p>
            <a:r>
              <a:rPr lang="it-IT" dirty="0"/>
              <a:t>Il tema dell’accesso al segmento terminale è di un’importanza cruciale per lo sviluppo della banda ultra larga in tecnologia </a:t>
            </a:r>
            <a:r>
              <a:rPr lang="it-IT" dirty="0" smtClean="0"/>
              <a:t>FTTH (</a:t>
            </a:r>
            <a:r>
              <a:rPr lang="it-IT" dirty="0" err="1" smtClean="0"/>
              <a:t>bottleneck</a:t>
            </a:r>
            <a:r>
              <a:rPr lang="it-IT" dirty="0" smtClean="0"/>
              <a:t>)</a:t>
            </a:r>
            <a:endParaRPr lang="it-IT" dirty="0"/>
          </a:p>
          <a:p>
            <a:r>
              <a:rPr lang="it-IT" dirty="0" smtClean="0"/>
              <a:t>Gli operatori coinvolti oltre le TELCO: i proprietari del cablaggio e coloro che si occupano della gestione, della manutenzione dello sviluppo dell’infrastruttura fisica (operatori d’immobile)</a:t>
            </a:r>
            <a:endParaRPr lang="it-IT" dirty="0"/>
          </a:p>
        </p:txBody>
      </p:sp>
    </p:spTree>
    <p:extLst>
      <p:ext uri="{BB962C8B-B14F-4D97-AF65-F5344CB8AC3E}">
        <p14:creationId xmlns:p14="http://schemas.microsoft.com/office/powerpoint/2010/main" val="11191421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Considerazioni finali</a:t>
            </a:r>
          </a:p>
        </p:txBody>
      </p:sp>
      <p:sp>
        <p:nvSpPr>
          <p:cNvPr id="3" name="Segnaposto contenuto 2"/>
          <p:cNvSpPr>
            <a:spLocks noGrp="1"/>
          </p:cNvSpPr>
          <p:nvPr>
            <p:ph idx="1"/>
          </p:nvPr>
        </p:nvSpPr>
        <p:spPr/>
        <p:txBody>
          <a:bodyPr/>
          <a:lstStyle/>
          <a:p>
            <a:r>
              <a:rPr lang="it-IT" dirty="0" smtClean="0"/>
              <a:t>L’obbligo di condivisione del cablaggio (art. 12 FD) per gli operatori di rete (obbligo che può essere imposto sia ai proprietari che agli operatori di rete) viene «rafforzato» da AGCOM (delibera n. 538/13/CONS): accesso al segmento di terminazione a condizione eque e non discriminatorie (Telecom Italia orientamento al costo) «anticipando» il contenuto della direttiva 61/2014 (art. 9, comma 3)</a:t>
            </a:r>
            <a:endParaRPr lang="it-IT" dirty="0"/>
          </a:p>
        </p:txBody>
      </p:sp>
    </p:spTree>
    <p:extLst>
      <p:ext uri="{BB962C8B-B14F-4D97-AF65-F5344CB8AC3E}">
        <p14:creationId xmlns:p14="http://schemas.microsoft.com/office/powerpoint/2010/main" val="15052950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Considerazioni finali</a:t>
            </a:r>
          </a:p>
        </p:txBody>
      </p:sp>
      <p:sp>
        <p:nvSpPr>
          <p:cNvPr id="3" name="Segnaposto contenuto 2"/>
          <p:cNvSpPr>
            <a:spLocks noGrp="1"/>
          </p:cNvSpPr>
          <p:nvPr>
            <p:ph idx="1"/>
          </p:nvPr>
        </p:nvSpPr>
        <p:spPr/>
        <p:txBody>
          <a:bodyPr>
            <a:normAutofit fontScale="92500"/>
          </a:bodyPr>
          <a:lstStyle/>
          <a:p>
            <a:r>
              <a:rPr lang="it-IT" dirty="0" smtClean="0"/>
              <a:t>Questioni aperte:</a:t>
            </a:r>
          </a:p>
          <a:p>
            <a:pPr lvl="1"/>
            <a:r>
              <a:rPr lang="it-IT" dirty="0" smtClean="0"/>
              <a:t>Possibilità di estendere (parte o tutti) gli obblighi della delibera n. 538/13/CONS ad altri soggetti: proprietari/operatori di immobile (immobili di nuova costruzione equipaggiati)</a:t>
            </a:r>
          </a:p>
          <a:p>
            <a:pPr lvl="1"/>
            <a:r>
              <a:rPr lang="it-IT" dirty="0" smtClean="0"/>
              <a:t>Delineare i confini tra proprietari dell’infrastruttura, gestori dell’infrastruttura e operatori di rete di comunicazione</a:t>
            </a:r>
          </a:p>
          <a:p>
            <a:pPr lvl="1"/>
            <a:r>
              <a:rPr lang="it-IT" dirty="0" smtClean="0"/>
              <a:t>Risoluzione delle controversie</a:t>
            </a:r>
            <a:endParaRPr lang="it-IT" dirty="0"/>
          </a:p>
        </p:txBody>
      </p:sp>
    </p:spTree>
    <p:extLst>
      <p:ext uri="{BB962C8B-B14F-4D97-AF65-F5344CB8AC3E}">
        <p14:creationId xmlns:p14="http://schemas.microsoft.com/office/powerpoint/2010/main" val="34354787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Considerazioni finali</a:t>
            </a:r>
          </a:p>
        </p:txBody>
      </p:sp>
      <p:sp>
        <p:nvSpPr>
          <p:cNvPr id="3" name="Segnaposto contenuto 2"/>
          <p:cNvSpPr>
            <a:spLocks noGrp="1"/>
          </p:cNvSpPr>
          <p:nvPr>
            <p:ph idx="1"/>
          </p:nvPr>
        </p:nvSpPr>
        <p:spPr/>
        <p:txBody>
          <a:bodyPr>
            <a:normAutofit fontScale="85000" lnSpcReduction="20000"/>
          </a:bodyPr>
          <a:lstStyle/>
          <a:p>
            <a:r>
              <a:rPr lang="it-IT" b="1" dirty="0" smtClean="0"/>
              <a:t>Direttiva 61/2014</a:t>
            </a:r>
          </a:p>
          <a:p>
            <a:r>
              <a:rPr lang="it-IT" dirty="0" smtClean="0"/>
              <a:t>Se </a:t>
            </a:r>
            <a:r>
              <a:rPr lang="it-IT" dirty="0"/>
              <a:t>non viene raggiunto un accordo entro due mesi dalla data di ricevimento della richiesta formale di accesso, gli Stati membri provvedono affinché ciascuna delle parti abbia il diritto di rivolgersi </a:t>
            </a:r>
            <a:r>
              <a:rPr lang="it-IT" b="1" dirty="0"/>
              <a:t>all'organismo nazionale competente </a:t>
            </a:r>
            <a:r>
              <a:rPr lang="it-IT" dirty="0"/>
              <a:t>per la risoluzione delle controversie. </a:t>
            </a:r>
          </a:p>
          <a:p>
            <a:r>
              <a:rPr lang="it-IT" dirty="0"/>
              <a:t>Tale organismo, nel pieno rispetto del principio di proporzionalità, emette una decisione vincolante per comporre la controversia nel termine più breve possibile e in ogni caso entro due mesi, tranne in circostanze eccezionali, fatta salva la possibilità per ciascuna delle parti di adire un organo giurisdizionale.</a:t>
            </a:r>
          </a:p>
          <a:p>
            <a:endParaRPr lang="it-IT" dirty="0"/>
          </a:p>
        </p:txBody>
      </p:sp>
    </p:spTree>
    <p:extLst>
      <p:ext uri="{BB962C8B-B14F-4D97-AF65-F5344CB8AC3E}">
        <p14:creationId xmlns:p14="http://schemas.microsoft.com/office/powerpoint/2010/main" val="16905183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Considerazioni finali</a:t>
            </a:r>
          </a:p>
        </p:txBody>
      </p:sp>
      <p:sp>
        <p:nvSpPr>
          <p:cNvPr id="3" name="Segnaposto contenuto 2"/>
          <p:cNvSpPr>
            <a:spLocks noGrp="1"/>
          </p:cNvSpPr>
          <p:nvPr>
            <p:ph idx="1"/>
          </p:nvPr>
        </p:nvSpPr>
        <p:spPr/>
        <p:txBody>
          <a:bodyPr>
            <a:normAutofit fontScale="85000" lnSpcReduction="10000"/>
          </a:bodyPr>
          <a:lstStyle/>
          <a:p>
            <a:r>
              <a:rPr lang="it-IT" dirty="0" smtClean="0"/>
              <a:t>È ragionevole assumere che questa disposizione aprirà la strada a una nuova possibile competenza dell'AGCOM in materia di risoluzione delle controversia tra operatori</a:t>
            </a:r>
          </a:p>
          <a:p>
            <a:r>
              <a:rPr lang="it-IT" dirty="0" smtClean="0"/>
              <a:t>Regolamento AGCOM controversie (art. 2 Allegato A - delibera 226/15/CONS)</a:t>
            </a:r>
          </a:p>
          <a:p>
            <a:r>
              <a:rPr lang="it-IT" dirty="0" smtClean="0"/>
              <a:t>«sono  </a:t>
            </a:r>
            <a:r>
              <a:rPr lang="it-IT" dirty="0"/>
              <a:t>altresì  rimesse  alla  competenza </a:t>
            </a:r>
            <a:r>
              <a:rPr lang="it-IT" dirty="0" smtClean="0"/>
              <a:t>dell’Autorità  </a:t>
            </a:r>
            <a:r>
              <a:rPr lang="it-IT" dirty="0"/>
              <a:t>le  controversie  tra  imprese  che  forniscono  reti  </a:t>
            </a:r>
            <a:r>
              <a:rPr lang="it-IT" dirty="0" smtClean="0"/>
              <a:t>o servizi  </a:t>
            </a:r>
            <a:r>
              <a:rPr lang="it-IT" dirty="0"/>
              <a:t>di  comunicazione </a:t>
            </a:r>
            <a:r>
              <a:rPr lang="it-IT" dirty="0" smtClean="0"/>
              <a:t>elettronica  </a:t>
            </a:r>
            <a:r>
              <a:rPr lang="it-IT" dirty="0"/>
              <a:t>e  </a:t>
            </a:r>
            <a:r>
              <a:rPr lang="it-IT" b="1" dirty="0"/>
              <a:t>soggetti  tenuti  alla  fornitura  di  accesso  ad  infrastrutture  di  posa  di  reti  in  fibra </a:t>
            </a:r>
            <a:r>
              <a:rPr lang="it-IT" b="1" dirty="0" smtClean="0"/>
              <a:t>ottica</a:t>
            </a:r>
            <a:r>
              <a:rPr lang="it-IT" dirty="0"/>
              <a:t>, laddove entrambe le parti dichiarino espressamente di adire quest’ultima»</a:t>
            </a:r>
            <a:endParaRPr lang="it-IT" dirty="0" smtClean="0"/>
          </a:p>
        </p:txBody>
      </p:sp>
    </p:spTree>
    <p:extLst>
      <p:ext uri="{BB962C8B-B14F-4D97-AF65-F5344CB8AC3E}">
        <p14:creationId xmlns:p14="http://schemas.microsoft.com/office/powerpoint/2010/main" val="18805299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Grazie per l’attenzione</a:t>
            </a:r>
            <a:endParaRPr lang="it-IT" dirty="0"/>
          </a:p>
        </p:txBody>
      </p:sp>
      <p:sp>
        <p:nvSpPr>
          <p:cNvPr id="5" name="Sottotitolo 4"/>
          <p:cNvSpPr>
            <a:spLocks noGrp="1"/>
          </p:cNvSpPr>
          <p:nvPr>
            <p:ph type="subTitle" idx="1"/>
          </p:nvPr>
        </p:nvSpPr>
        <p:spPr/>
        <p:txBody>
          <a:bodyPr/>
          <a:lstStyle/>
          <a:p>
            <a:r>
              <a:rPr lang="it-IT" dirty="0" smtClean="0"/>
              <a:t>u.iolli@agcom.it</a:t>
            </a:r>
            <a:endParaRPr lang="it-IT" dirty="0"/>
          </a:p>
        </p:txBody>
      </p:sp>
    </p:spTree>
    <p:extLst>
      <p:ext uri="{BB962C8B-B14F-4D97-AF65-F5344CB8AC3E}">
        <p14:creationId xmlns:p14="http://schemas.microsoft.com/office/powerpoint/2010/main" val="285126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provvedimenti dell’Agcom in materia di banda ultra larga</a:t>
            </a:r>
            <a:endParaRPr lang="it-IT" dirty="0"/>
          </a:p>
        </p:txBody>
      </p:sp>
      <p:sp>
        <p:nvSpPr>
          <p:cNvPr id="3" name="Segnaposto contenuto 2"/>
          <p:cNvSpPr>
            <a:spLocks noGrp="1"/>
          </p:cNvSpPr>
          <p:nvPr>
            <p:ph idx="1"/>
          </p:nvPr>
        </p:nvSpPr>
        <p:spPr/>
        <p:txBody>
          <a:bodyPr>
            <a:normAutofit/>
          </a:bodyPr>
          <a:lstStyle/>
          <a:p>
            <a:r>
              <a:rPr lang="it-IT" dirty="0" smtClean="0"/>
              <a:t>Delibera n. 1/12/CONS – regole (asimmetriche) per i servizi di accesso (attivi e passivi) alle reti NGA dell’operatore SMP (regole tecnologicamente neutrali)</a:t>
            </a:r>
          </a:p>
          <a:p>
            <a:r>
              <a:rPr lang="it-IT" dirty="0"/>
              <a:t>Delibera n. 390/12/CONS – consultazione pubblica </a:t>
            </a:r>
            <a:r>
              <a:rPr lang="it-IT" dirty="0" smtClean="0"/>
              <a:t>analisi del mercato dell’accesso (terzo ciclo)</a:t>
            </a:r>
            <a:endParaRPr lang="it-IT" dirty="0"/>
          </a:p>
          <a:p>
            <a:r>
              <a:rPr lang="it-IT" dirty="0" smtClean="0"/>
              <a:t>Delibera n. 538/13/CONS – regole (simmetriche) per gli operatori TLC per i servizi di accesso al segmento di terminazione in fibra ottica e alla tratta di adduzione</a:t>
            </a:r>
          </a:p>
        </p:txBody>
      </p:sp>
    </p:spTree>
    <p:extLst>
      <p:ext uri="{BB962C8B-B14F-4D97-AF65-F5344CB8AC3E}">
        <p14:creationId xmlns:p14="http://schemas.microsoft.com/office/powerpoint/2010/main" val="1232283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Delibera n. 538/13/CONS</a:t>
            </a:r>
            <a:endParaRPr lang="it-IT" dirty="0"/>
          </a:p>
        </p:txBody>
      </p:sp>
      <p:sp>
        <p:nvSpPr>
          <p:cNvPr id="5" name="Sottotitolo 4"/>
          <p:cNvSpPr>
            <a:spLocks noGrp="1"/>
          </p:cNvSpPr>
          <p:nvPr>
            <p:ph type="subTitle" idx="1"/>
          </p:nvPr>
        </p:nvSpPr>
        <p:spPr/>
        <p:txBody>
          <a:bodyPr>
            <a:normAutofit/>
          </a:bodyPr>
          <a:lstStyle/>
          <a:p>
            <a:r>
              <a:rPr lang="it-IT" dirty="0"/>
              <a:t>REGOLAMENTAZIONE SIMMETRICA IN MATERIA </a:t>
            </a:r>
            <a:r>
              <a:rPr lang="it-IT" dirty="0" smtClean="0"/>
              <a:t>DI ACCESSO </a:t>
            </a:r>
            <a:r>
              <a:rPr lang="it-IT" dirty="0"/>
              <a:t>ALLE </a:t>
            </a:r>
            <a:r>
              <a:rPr lang="it-IT" dirty="0" smtClean="0"/>
              <a:t>INFRASTRUTTURE </a:t>
            </a:r>
            <a:r>
              <a:rPr lang="it-IT" dirty="0"/>
              <a:t>FISICHE DI RETE </a:t>
            </a:r>
          </a:p>
        </p:txBody>
      </p:sp>
    </p:spTree>
    <p:extLst>
      <p:ext uri="{BB962C8B-B14F-4D97-AF65-F5344CB8AC3E}">
        <p14:creationId xmlns:p14="http://schemas.microsoft.com/office/powerpoint/2010/main" val="759079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6536" y="624110"/>
            <a:ext cx="10408076" cy="1280890"/>
          </a:xfrm>
        </p:spPr>
        <p:txBody>
          <a:bodyPr>
            <a:normAutofit fontScale="90000"/>
          </a:bodyPr>
          <a:lstStyle/>
          <a:p>
            <a:r>
              <a:rPr lang="it-IT" dirty="0" smtClean="0"/>
              <a:t>Perché una regolamentazione simmetrica</a:t>
            </a:r>
            <a:endParaRPr lang="it-IT" dirty="0"/>
          </a:p>
        </p:txBody>
      </p:sp>
      <p:sp>
        <p:nvSpPr>
          <p:cNvPr id="3" name="Segnaposto contenuto 2"/>
          <p:cNvSpPr>
            <a:spLocks noGrp="1"/>
          </p:cNvSpPr>
          <p:nvPr>
            <p:ph idx="1"/>
          </p:nvPr>
        </p:nvSpPr>
        <p:spPr/>
        <p:txBody>
          <a:bodyPr>
            <a:normAutofit/>
          </a:bodyPr>
          <a:lstStyle/>
          <a:p>
            <a:r>
              <a:rPr lang="it-IT" dirty="0" smtClean="0"/>
              <a:t>Il conseguimento degli obiettivi previsti dall’Agenda digitale</a:t>
            </a:r>
          </a:p>
          <a:p>
            <a:r>
              <a:rPr lang="it-IT" dirty="0" smtClean="0"/>
              <a:t>Le iniziative d’investimento in reti NGAN con architettura FTTH</a:t>
            </a:r>
          </a:p>
          <a:p>
            <a:r>
              <a:rPr lang="it-IT" dirty="0" smtClean="0"/>
              <a:t>Nuovi poteri attribuiti all’Autorità in materia di condivisione di infrastrutture di rete (art. 12 FD e art. 89 CCE)</a:t>
            </a:r>
            <a:endParaRPr lang="it-IT" dirty="0"/>
          </a:p>
        </p:txBody>
      </p:sp>
    </p:spTree>
    <p:extLst>
      <p:ext uri="{BB962C8B-B14F-4D97-AF65-F5344CB8AC3E}">
        <p14:creationId xmlns:p14="http://schemas.microsoft.com/office/powerpoint/2010/main" val="55328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Obiettivo</a:t>
            </a:r>
            <a:endParaRPr lang="it-IT" dirty="0"/>
          </a:p>
        </p:txBody>
      </p:sp>
      <p:sp>
        <p:nvSpPr>
          <p:cNvPr id="3" name="Segnaposto contenuto 2"/>
          <p:cNvSpPr>
            <a:spLocks noGrp="1"/>
          </p:cNvSpPr>
          <p:nvPr>
            <p:ph idx="1"/>
          </p:nvPr>
        </p:nvSpPr>
        <p:spPr/>
        <p:txBody>
          <a:bodyPr>
            <a:normAutofit/>
          </a:bodyPr>
          <a:lstStyle/>
          <a:p>
            <a:r>
              <a:rPr lang="it-IT" dirty="0" smtClean="0"/>
              <a:t>Incoraggiare </a:t>
            </a:r>
            <a:r>
              <a:rPr lang="it-IT" dirty="0"/>
              <a:t>investimenti efficienti nella </a:t>
            </a:r>
            <a:r>
              <a:rPr lang="it-IT" dirty="0" smtClean="0"/>
              <a:t>realizzazione </a:t>
            </a:r>
            <a:r>
              <a:rPr lang="it-IT" dirty="0"/>
              <a:t>di reti </a:t>
            </a:r>
            <a:r>
              <a:rPr lang="it-IT" dirty="0" smtClean="0"/>
              <a:t>FTTH e garantire </a:t>
            </a:r>
            <a:r>
              <a:rPr lang="it-IT" dirty="0"/>
              <a:t>a </a:t>
            </a:r>
            <a:r>
              <a:rPr lang="it-IT" dirty="0" smtClean="0"/>
              <a:t>tutti </a:t>
            </a:r>
            <a:r>
              <a:rPr lang="it-IT" dirty="0"/>
              <a:t>gli operatori l’accesso </a:t>
            </a:r>
            <a:r>
              <a:rPr lang="it-IT" dirty="0" smtClean="0"/>
              <a:t>alle </a:t>
            </a:r>
            <a:r>
              <a:rPr lang="it-IT" dirty="0"/>
              <a:t>nuove reti a condizioni </a:t>
            </a:r>
            <a:r>
              <a:rPr lang="it-IT" dirty="0" smtClean="0"/>
              <a:t>trasparenti </a:t>
            </a:r>
            <a:r>
              <a:rPr lang="it-IT" dirty="0"/>
              <a:t>e non </a:t>
            </a:r>
            <a:r>
              <a:rPr lang="it-IT" dirty="0" smtClean="0"/>
              <a:t>discriminatorie, al </a:t>
            </a:r>
            <a:r>
              <a:rPr lang="it-IT" dirty="0"/>
              <a:t>fine di potere assicurare l’offerta di </a:t>
            </a:r>
            <a:r>
              <a:rPr lang="it-IT" dirty="0" smtClean="0"/>
              <a:t>servizi </a:t>
            </a:r>
            <a:r>
              <a:rPr lang="it-IT" dirty="0"/>
              <a:t>di </a:t>
            </a:r>
            <a:r>
              <a:rPr lang="it-IT" dirty="0" smtClean="0"/>
              <a:t>connettività </a:t>
            </a:r>
            <a:r>
              <a:rPr lang="it-IT" dirty="0"/>
              <a:t>a banda larga all’utenza </a:t>
            </a:r>
            <a:r>
              <a:rPr lang="it-IT" dirty="0" smtClean="0"/>
              <a:t>finale</a:t>
            </a:r>
          </a:p>
        </p:txBody>
      </p:sp>
    </p:spTree>
    <p:extLst>
      <p:ext uri="{BB962C8B-B14F-4D97-AF65-F5344CB8AC3E}">
        <p14:creationId xmlns:p14="http://schemas.microsoft.com/office/powerpoint/2010/main" val="2687509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Obblighi simmetrici complementari</a:t>
            </a:r>
            <a:endParaRPr lang="it-IT" dirty="0"/>
          </a:p>
        </p:txBody>
      </p:sp>
      <p:sp>
        <p:nvSpPr>
          <p:cNvPr id="3" name="Segnaposto contenuto 2"/>
          <p:cNvSpPr>
            <a:spLocks noGrp="1"/>
          </p:cNvSpPr>
          <p:nvPr>
            <p:ph idx="1"/>
          </p:nvPr>
        </p:nvSpPr>
        <p:spPr/>
        <p:txBody>
          <a:bodyPr/>
          <a:lstStyle/>
          <a:p>
            <a:r>
              <a:rPr lang="it-IT" dirty="0" smtClean="0"/>
              <a:t>Gli obblighi </a:t>
            </a:r>
            <a:r>
              <a:rPr lang="it-IT" dirty="0"/>
              <a:t>simmetrici si </a:t>
            </a:r>
            <a:r>
              <a:rPr lang="it-IT" dirty="0" smtClean="0"/>
              <a:t>ponevano </a:t>
            </a:r>
            <a:r>
              <a:rPr lang="it-IT" dirty="0"/>
              <a:t>a complemento della regolamentazione asimmetrica derivante dalle analisi di mercato, che individua gli obblighi regolamentari a carico degli operatori dotati di significativo potere di </a:t>
            </a:r>
            <a:r>
              <a:rPr lang="it-IT" dirty="0" smtClean="0"/>
              <a:t>mercato</a:t>
            </a:r>
            <a:endParaRPr lang="it-IT" dirty="0"/>
          </a:p>
        </p:txBody>
      </p:sp>
    </p:spTree>
    <p:extLst>
      <p:ext uri="{BB962C8B-B14F-4D97-AF65-F5344CB8AC3E}">
        <p14:creationId xmlns:p14="http://schemas.microsoft.com/office/powerpoint/2010/main" val="499511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564</TotalTime>
  <Words>2734</Words>
  <Application>Microsoft Office PowerPoint</Application>
  <PresentationFormat>Personalizzato</PresentationFormat>
  <Paragraphs>161</Paragraphs>
  <Slides>48</Slides>
  <Notes>0</Notes>
  <HiddenSlides>0</HiddenSlides>
  <MMClips>0</MMClips>
  <ScaleCrop>false</ScaleCrop>
  <HeadingPairs>
    <vt:vector size="4" baseType="variant">
      <vt:variant>
        <vt:lpstr>Tema</vt:lpstr>
      </vt:variant>
      <vt:variant>
        <vt:i4>1</vt:i4>
      </vt:variant>
      <vt:variant>
        <vt:lpstr>Titoli diapositive</vt:lpstr>
      </vt:variant>
      <vt:variant>
        <vt:i4>48</vt:i4>
      </vt:variant>
    </vt:vector>
  </HeadingPairs>
  <TitlesOfParts>
    <vt:vector size="49" baseType="lpstr">
      <vt:lpstr>Filo</vt:lpstr>
      <vt:lpstr>Impianto multiservizio e regolamentazione simmetrica dell’accesso</vt:lpstr>
      <vt:lpstr>Sommario</vt:lpstr>
      <vt:lpstr>Obiettivi agenda digitale europea</vt:lpstr>
      <vt:lpstr>La banda larga e ultra larga in Italia</vt:lpstr>
      <vt:lpstr>Il provvedimenti dell’Agcom in materia di banda ultra larga</vt:lpstr>
      <vt:lpstr>Delibera n. 538/13/CONS</vt:lpstr>
      <vt:lpstr>Perché una regolamentazione simmetrica</vt:lpstr>
      <vt:lpstr>Obiettivo</vt:lpstr>
      <vt:lpstr>Obblighi simmetrici complementari</vt:lpstr>
      <vt:lpstr>Le Direttive europee ed il Codice  delle comunicazioni elettroniche </vt:lpstr>
      <vt:lpstr>Le esperienze europee</vt:lpstr>
      <vt:lpstr>Francia</vt:lpstr>
      <vt:lpstr>Operatore d’immobile</vt:lpstr>
      <vt:lpstr>Localizzazione del punto di accesso</vt:lpstr>
      <vt:lpstr>I prezzi de servizi accesso</vt:lpstr>
      <vt:lpstr>Spagna</vt:lpstr>
      <vt:lpstr>Portogallo</vt:lpstr>
      <vt:lpstr>Consultazione pubblica</vt:lpstr>
      <vt:lpstr>Focus del provvedimento</vt:lpstr>
      <vt:lpstr>Segmento di terminazione</vt:lpstr>
      <vt:lpstr>Tratta di adduzione</vt:lpstr>
      <vt:lpstr>Analisi del bottleneck (edifici già esistenti)</vt:lpstr>
      <vt:lpstr>Analisi del bottleneck (edifici di nuova costruzione)</vt:lpstr>
      <vt:lpstr>Legge 166/02 (art. 40)</vt:lpstr>
      <vt:lpstr>Analisi del bottleneck</vt:lpstr>
      <vt:lpstr>Necessità degli obblighi simmetrici</vt:lpstr>
      <vt:lpstr>Destinatari di obblighi</vt:lpstr>
      <vt:lpstr>Destinatari di obblighi</vt:lpstr>
      <vt:lpstr>Obblighi simmetrici (dal 1 gennaio 2014)</vt:lpstr>
      <vt:lpstr>Accesso al segmento di terminazione</vt:lpstr>
      <vt:lpstr>Accesso alla tratta di adduzione</vt:lpstr>
      <vt:lpstr>Non discriminazione e trasparenza</vt:lpstr>
      <vt:lpstr>Non discriminazione e trasparenza</vt:lpstr>
      <vt:lpstr>Condizioni economiche</vt:lpstr>
      <vt:lpstr>Direttiva 61/2014</vt:lpstr>
      <vt:lpstr>Direttiva 61/2014</vt:lpstr>
      <vt:lpstr>Direttiva 61/2014 (art. 8)</vt:lpstr>
      <vt:lpstr>Direttiva 61/2014 (art. 9)</vt:lpstr>
      <vt:lpstr>Direttiva 61/2014 (art. 9)</vt:lpstr>
      <vt:lpstr>Direttiva 61/2014 (art. 9)</vt:lpstr>
      <vt:lpstr>Articolo 135 bis (infrastruttura fisica)</vt:lpstr>
      <vt:lpstr>Articolo 135 bis (punto di accesso)</vt:lpstr>
      <vt:lpstr>Considerazioni finali</vt:lpstr>
      <vt:lpstr>Considerazioni finali</vt:lpstr>
      <vt:lpstr>Considerazioni finali</vt:lpstr>
      <vt:lpstr>Considerazioni finali</vt:lpstr>
      <vt:lpstr>Considerazioni finali</vt:lpstr>
      <vt:lpstr>Grazie per l’attenzione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Impianto multiservizio e regolamentazione simmetrica in materia di accesso alle infrastrutture fisiche di rete</dc:title>
  <dc:creator>Umberto</dc:creator>
  <cp:lastModifiedBy>Windows User</cp:lastModifiedBy>
  <cp:revision>65</cp:revision>
  <dcterms:created xsi:type="dcterms:W3CDTF">2015-10-11T09:21:57Z</dcterms:created>
  <dcterms:modified xsi:type="dcterms:W3CDTF">2015-10-12T11:26:57Z</dcterms:modified>
</cp:coreProperties>
</file>